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9" r:id="rId3"/>
    <p:sldId id="274" r:id="rId4"/>
    <p:sldId id="275" r:id="rId5"/>
    <p:sldId id="273" r:id="rId6"/>
    <p:sldId id="278" r:id="rId7"/>
    <p:sldId id="261" r:id="rId8"/>
    <p:sldId id="279" r:id="rId9"/>
    <p:sldId id="262" r:id="rId10"/>
    <p:sldId id="263" r:id="rId11"/>
    <p:sldId id="288" r:id="rId12"/>
    <p:sldId id="294" r:id="rId13"/>
    <p:sldId id="280" r:id="rId14"/>
    <p:sldId id="282" r:id="rId15"/>
    <p:sldId id="283" r:id="rId16"/>
    <p:sldId id="284" r:id="rId17"/>
    <p:sldId id="266" r:id="rId18"/>
    <p:sldId id="293" r:id="rId19"/>
    <p:sldId id="267" r:id="rId20"/>
    <p:sldId id="289" r:id="rId21"/>
    <p:sldId id="286" r:id="rId22"/>
    <p:sldId id="287" r:id="rId23"/>
    <p:sldId id="292" r:id="rId24"/>
    <p:sldId id="290" r:id="rId25"/>
    <p:sldId id="268" r:id="rId26"/>
    <p:sldId id="281" r:id="rId27"/>
    <p:sldId id="291" r:id="rId28"/>
    <p:sldId id="272" r:id="rId29"/>
    <p:sldId id="258" r:id="rId3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38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6638" autoAdjust="0"/>
  </p:normalViewPr>
  <p:slideViewPr>
    <p:cSldViewPr>
      <p:cViewPr varScale="1">
        <p:scale>
          <a:sx n="120" d="100"/>
          <a:sy n="120" d="100"/>
        </p:scale>
        <p:origin x="4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1830"/>
    </p:cViewPr>
  </p:sorterViewPr>
  <p:notesViewPr>
    <p:cSldViewPr>
      <p:cViewPr varScale="1">
        <p:scale>
          <a:sx n="88" d="100"/>
          <a:sy n="88" d="100"/>
        </p:scale>
        <p:origin x="-3858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8EC6BFD-0A69-4DF3-B7FB-9E2269AB82F1}" type="datetimeFigureOut">
              <a:rPr lang="en-US" smtClean="0"/>
              <a:pPr/>
              <a:t>11/09/2017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E9D2263-DB2F-44F4-84F8-A7499784C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4655135-8678-4AB1-B711-80426B0B988E}" type="datetimeFigureOut">
              <a:rPr lang="en-US" smtClean="0"/>
              <a:pPr/>
              <a:t>11/09/2017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61D995B-DE96-47D5-B432-FFFBC2EB2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bandictionary.com/define.php?term=somethin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rbandictionary.com/define.php?term=people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ftware_Development_Life_Cycl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Software_development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3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48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0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39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99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29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12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41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02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1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phrase herding cats comes from the common saying that </a:t>
            </a:r>
            <a:r>
              <a:rPr lang="en-US" b="1" u="sng" dirty="0">
                <a:hlinkClick r:id="rId3"/>
              </a:rPr>
              <a:t>something</a:t>
            </a:r>
            <a:r>
              <a:rPr lang="en-US" dirty="0"/>
              <a:t> involving coordination of many different groups or </a:t>
            </a:r>
            <a:r>
              <a:rPr lang="en-US" b="1" u="sng" dirty="0">
                <a:hlinkClick r:id="rId4"/>
              </a:rPr>
              <a:t>people</a:t>
            </a:r>
            <a:r>
              <a:rPr lang="en-US" dirty="0"/>
              <a:t> is as difficult as herding cats.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1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58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65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78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9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5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6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ALM – Application Lifecycle Management</a:t>
            </a:r>
          </a:p>
          <a:p>
            <a:r>
              <a:rPr lang="en-US" sz="1800" dirty="0"/>
              <a:t>SDLC – Software Development Lifecycle</a:t>
            </a:r>
          </a:p>
          <a:p>
            <a:r>
              <a:rPr lang="en-US" sz="1800" dirty="0"/>
              <a:t>SDL – Security Development Lifecycle</a:t>
            </a:r>
          </a:p>
          <a:p>
            <a:endParaRPr lang="en-US" sz="1800" dirty="0"/>
          </a:p>
          <a:p>
            <a:r>
              <a:rPr lang="en-US" sz="1800" dirty="0"/>
              <a:t>ALM vs. Software Development Life Cycle</a:t>
            </a:r>
          </a:p>
          <a:p>
            <a:r>
              <a:rPr lang="en-US" sz="1800" dirty="0"/>
              <a:t>ALM is a broader perspective than the </a:t>
            </a:r>
            <a:r>
              <a:rPr lang="en-US" sz="1800" dirty="0">
                <a:hlinkClick r:id="rId3" tooltip="Software Development Life Cycle"/>
              </a:rPr>
              <a:t>Software Development Life Cycle</a:t>
            </a:r>
            <a:r>
              <a:rPr lang="en-US" sz="1800" dirty="0"/>
              <a:t> (SDLC), which is limited to the phases of </a:t>
            </a:r>
            <a:r>
              <a:rPr lang="en-US" sz="1800" dirty="0">
                <a:hlinkClick r:id="rId4" tooltip="Software development"/>
              </a:rPr>
              <a:t>software development</a:t>
            </a:r>
            <a:r>
              <a:rPr lang="en-US" sz="1800" dirty="0"/>
              <a:t> such as requirements, design, coding, testing, configuration, project management, and change management. ALM continues after development until the application is no longer used, and may span many SDLCs.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9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7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1"/>
              </a:spcBef>
            </a:pPr>
            <a:r>
              <a:rPr lang="en-US" sz="2600" dirty="0">
                <a:solidFill>
                  <a:srgbClr val="C00000"/>
                </a:solidFill>
              </a:rPr>
              <a:t>Static Analysis (SAST) - White-box</a:t>
            </a:r>
          </a:p>
          <a:p>
            <a:pPr>
              <a:spcBef>
                <a:spcPts val="101"/>
              </a:spcBef>
            </a:pPr>
            <a:r>
              <a:rPr lang="en-US" sz="2600" dirty="0">
                <a:solidFill>
                  <a:srgbClr val="C00000"/>
                </a:solidFill>
              </a:rPr>
              <a:t>I</a:t>
            </a:r>
            <a:r>
              <a:rPr lang="en-US" sz="2200" dirty="0">
                <a:solidFill>
                  <a:srgbClr val="C00000"/>
                </a:solidFill>
              </a:rPr>
              <a:t>nteractive Testing (IAST) – Grey-box</a:t>
            </a:r>
          </a:p>
          <a:p>
            <a:pPr>
              <a:spcBef>
                <a:spcPts val="101"/>
              </a:spcBef>
            </a:pPr>
            <a:r>
              <a:rPr lang="en-US" sz="2600" dirty="0">
                <a:solidFill>
                  <a:srgbClr val="C00000"/>
                </a:solidFill>
              </a:rPr>
              <a:t>Dynamic Analysis (DAST) – Black-box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7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73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995B-DE96-47D5-B432-FFFBC2EB2F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2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4572000"/>
            <a:ext cx="9156700" cy="1600200"/>
          </a:xfrm>
          <a:prstGeom prst="rect">
            <a:avLst/>
          </a:prstGeom>
          <a:gradFill rotWithShape="0">
            <a:gsLst>
              <a:gs pos="0">
                <a:srgbClr val="E3F7FE">
                  <a:alpha val="70000"/>
                </a:srgbClr>
              </a:gs>
              <a:gs pos="35001">
                <a:srgbClr val="3DA7CD">
                  <a:alpha val="80500"/>
                </a:srgbClr>
              </a:gs>
              <a:gs pos="100000">
                <a:srgbClr val="3DA7CD"/>
              </a:gs>
            </a:gsLst>
            <a:lin ang="4200000" scaled="1"/>
          </a:grad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09800"/>
            <a:ext cx="8839200" cy="22098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648200"/>
            <a:ext cx="88392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>
            <a:off x="0" y="4572000"/>
            <a:ext cx="9144000" cy="1588"/>
          </a:xfrm>
          <a:prstGeom prst="line">
            <a:avLst/>
          </a:prstGeom>
          <a:noFill/>
          <a:ln w="19050">
            <a:solidFill>
              <a:srgbClr val="3DA7CD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1143000"/>
          </a:xfrm>
          <a:prstGeom prst="rect">
            <a:avLst/>
          </a:prstGeom>
          <a:gradFill rotWithShape="0">
            <a:gsLst>
              <a:gs pos="0">
                <a:srgbClr val="FFFFFF">
                  <a:alpha val="20000"/>
                </a:srgbClr>
              </a:gs>
              <a:gs pos="50000">
                <a:srgbClr val="3DA7CD">
                  <a:alpha val="60000"/>
                </a:srgbClr>
              </a:gs>
              <a:gs pos="100000">
                <a:srgbClr val="3DA7CD"/>
              </a:gs>
            </a:gsLst>
            <a:lin ang="4200000" scaled="1"/>
          </a:grad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6482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DC1987-670F-42A2-84AA-25E2588F9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0" y="1143000"/>
            <a:ext cx="9144000" cy="1588"/>
          </a:xfrm>
          <a:prstGeom prst="line">
            <a:avLst/>
          </a:prstGeom>
          <a:noFill/>
          <a:ln w="19050">
            <a:solidFill>
              <a:srgbClr val="38A4CB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2"/>
          <p:cNvSpPr>
            <a:spLocks noChangeShapeType="1"/>
          </p:cNvSpPr>
          <p:nvPr userDrawn="1"/>
        </p:nvSpPr>
        <p:spPr bwMode="auto">
          <a:xfrm>
            <a:off x="0" y="6096000"/>
            <a:ext cx="9144000" cy="1588"/>
          </a:xfrm>
          <a:prstGeom prst="line">
            <a:avLst/>
          </a:prstGeom>
          <a:noFill/>
          <a:ln w="19050">
            <a:solidFill>
              <a:srgbClr val="38A4CB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\Dropbox\NonProfit\ISSA\_Events\2015_April24-25-Collin\Corgan_CCClassD_Banner_HigherEd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"/>
            <a:ext cx="9143999" cy="502920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5029200"/>
            <a:ext cx="9144000" cy="990600"/>
          </a:xfrm>
          <a:prstGeom prst="rect">
            <a:avLst/>
          </a:prstGeom>
          <a:gradFill rotWithShape="0">
            <a:gsLst>
              <a:gs pos="0">
                <a:srgbClr val="E3F7FE">
                  <a:alpha val="70000"/>
                </a:srgbClr>
              </a:gs>
              <a:gs pos="35001">
                <a:srgbClr val="3DA7CD">
                  <a:alpha val="80500"/>
                </a:srgbClr>
              </a:gs>
              <a:gs pos="100000">
                <a:srgbClr val="3DA7CD"/>
              </a:gs>
            </a:gsLst>
            <a:lin ang="4200000" scaled="1"/>
          </a:gradFill>
          <a:ln w="25400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81600"/>
            <a:ext cx="8839200" cy="838200"/>
          </a:xfrm>
        </p:spPr>
        <p:txBody>
          <a:bodyPr anchor="t">
            <a:norm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1"/>
            <a:ext cx="8839200" cy="12192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DC1987-670F-42A2-84AA-25E2588F92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flipV="1">
            <a:off x="0" y="5029200"/>
            <a:ext cx="9144000" cy="0"/>
          </a:xfrm>
          <a:prstGeom prst="line">
            <a:avLst/>
          </a:prstGeom>
          <a:noFill/>
          <a:ln w="19050">
            <a:solidFill>
              <a:srgbClr val="3DA7CD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NTXISSA.org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00800"/>
            <a:ext cx="5334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1987-670F-42A2-84AA-25E2588F92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743200" y="6248400"/>
            <a:ext cx="5638800" cy="609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386B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1400" b="1" dirty="0">
                <a:solidFill>
                  <a:srgbClr val="4386BD"/>
                </a:solidFill>
              </a:rPr>
              <a:t>NTXISSA Cyber Security Conference – November 10-11, 2017</a:t>
            </a:r>
            <a:r>
              <a:rPr lang="en-US" sz="1400" b="1" baseline="0" dirty="0">
                <a:solidFill>
                  <a:srgbClr val="4386BD"/>
                </a:solidFill>
              </a:rPr>
              <a:t>        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baseline="0" dirty="0">
                <a:solidFill>
                  <a:srgbClr val="FFC000"/>
                </a:solidFill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@NTXISSA   #NTXISSACSC5</a:t>
            </a:r>
          </a:p>
        </p:txBody>
      </p:sp>
      <p:pic>
        <p:nvPicPr>
          <p:cNvPr id="8" name="Picture 2">
            <a:hlinkClick r:id="rId5" action="ppaction://hlinkfile"/>
          </p:cNvPr>
          <p:cNvPicPr>
            <a:picLocks noChangeAspect="1" noChangeArrowheads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78379" y="6251630"/>
            <a:ext cx="1421821" cy="53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llin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828800" y="6248400"/>
            <a:ext cx="609600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NTXISSA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Herding Cats and Security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Harold Toomey</a:t>
            </a:r>
          </a:p>
          <a:p>
            <a:r>
              <a:rPr lang="en-US" sz="2000" dirty="0"/>
              <a:t>Product and Application Security</a:t>
            </a:r>
          </a:p>
          <a:p>
            <a:r>
              <a:rPr lang="en-US" sz="2000" dirty="0"/>
              <a:t>McAfee LLC</a:t>
            </a:r>
          </a:p>
          <a:p>
            <a:r>
              <a:rPr lang="en-US" sz="2000" dirty="0"/>
              <a:t>10 Nov 2017</a:t>
            </a:r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199"/>
            <a:ext cx="5162550" cy="196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/>
          <a:lstStyle/>
          <a:p>
            <a:r>
              <a:rPr lang="en-US" dirty="0"/>
              <a:t>Why the Different Tools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D51B38-9AB6-4EF4-A5CD-A8B0B628E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747712"/>
            <a:ext cx="89439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AF9B-7298-4D6C-8325-2024848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Integration – Generic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4DCC-2729-42E3-8F1D-2F2CE16DF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Flow Diagram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8D0DB-0085-4189-AC68-08552E6E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Herding Cats (Tools)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 descr="Image result for cat herd">
            <a:extLst>
              <a:ext uri="{FF2B5EF4-FFF2-40B4-BE49-F238E27FC236}">
                <a16:creationId xmlns:a16="http://schemas.microsoft.com/office/drawing/2014/main" id="{35FA5BCD-EAFA-4644-B3F2-CAF9CF59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2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7F97EA-9600-46C0-8DF2-2D44B83DF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153400" cy="249083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84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5F6293-B81E-4AF2-BB23-D8D30F579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117"/>
            <a:ext cx="8534400" cy="592148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52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2EC8D6-D68C-45F0-ACF6-FD8627617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566278" cy="5943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F06D57-3C4F-4B7E-9982-DE2A45433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556" y="2362200"/>
            <a:ext cx="1459444" cy="10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E4189A-5EA5-4C38-ADA3-7AEDEA559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2357"/>
            <a:ext cx="8610600" cy="607706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BDC864-8CBC-483C-85AD-32B8B176C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881302"/>
            <a:ext cx="1752600" cy="99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0A13BE-BC38-445E-8D07-71A6FF382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0" y="0"/>
            <a:ext cx="8601820" cy="607986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23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Mention of vendor names and tools does </a:t>
            </a:r>
            <a:r>
              <a:rPr lang="en-US" u="sng" dirty="0"/>
              <a:t>not</a:t>
            </a:r>
            <a:r>
              <a:rPr lang="en-US" dirty="0"/>
              <a:t> imply endorsement</a:t>
            </a:r>
          </a:p>
          <a:p>
            <a:r>
              <a:rPr lang="en-US" dirty="0"/>
              <a:t>Vendor list is intentionally incomplete</a:t>
            </a:r>
          </a:p>
          <a:p>
            <a:r>
              <a:rPr lang="en-US" dirty="0"/>
              <a:t>Based on my limited research</a:t>
            </a:r>
          </a:p>
          <a:p>
            <a:r>
              <a:rPr lang="en-US" dirty="0"/>
              <a:t>Best integration for me may not be best for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198" name="Picture 6" descr="Related image">
            <a:extLst>
              <a:ext uri="{FF2B5EF4-FFF2-40B4-BE49-F238E27FC236}">
                <a16:creationId xmlns:a16="http://schemas.microsoft.com/office/drawing/2014/main" id="{D469EDF7-B7A1-4441-A4E7-EF8CD7885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58065"/>
            <a:ext cx="1905000" cy="222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00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122" name="Picture 2" descr="Image result for perforce">
            <a:extLst>
              <a:ext uri="{FF2B5EF4-FFF2-40B4-BE49-F238E27FC236}">
                <a16:creationId xmlns:a16="http://schemas.microsoft.com/office/drawing/2014/main" id="{EFD043D8-F6F4-4254-BC0D-71F27700D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88" y="5361831"/>
            <a:ext cx="3612024" cy="4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versionone">
            <a:extLst>
              <a:ext uri="{FF2B5EF4-FFF2-40B4-BE49-F238E27FC236}">
                <a16:creationId xmlns:a16="http://schemas.microsoft.com/office/drawing/2014/main" id="{A3529E16-5265-4BC5-928D-7952CC564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8662"/>
            <a:ext cx="3581400" cy="11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olabnet teamforge">
            <a:extLst>
              <a:ext uri="{FF2B5EF4-FFF2-40B4-BE49-F238E27FC236}">
                <a16:creationId xmlns:a16="http://schemas.microsoft.com/office/drawing/2014/main" id="{6B3E0542-4702-4A04-BC02-6808B8A9B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80870"/>
            <a:ext cx="3961765" cy="101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rational software logo">
            <a:extLst>
              <a:ext uri="{FF2B5EF4-FFF2-40B4-BE49-F238E27FC236}">
                <a16:creationId xmlns:a16="http://schemas.microsoft.com/office/drawing/2014/main" id="{38C37EB6-62A1-4745-B3F6-05D2F0BE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8" y="4439616"/>
            <a:ext cx="4274447" cy="62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jira software">
            <a:extLst>
              <a:ext uri="{FF2B5EF4-FFF2-40B4-BE49-F238E27FC236}">
                <a16:creationId xmlns:a16="http://schemas.microsoft.com/office/drawing/2014/main" id="{C23CC4B3-62B3-4EE7-98D9-66F3B895C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29" y="3316883"/>
            <a:ext cx="4343400" cy="56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5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Cat Herding</a:t>
            </a:r>
          </a:p>
          <a:p>
            <a:r>
              <a:rPr lang="en-US" dirty="0"/>
              <a:t>Product &amp; Application Security</a:t>
            </a:r>
          </a:p>
          <a:p>
            <a:r>
              <a:rPr lang="en-US" dirty="0"/>
              <a:t>Problem Statement</a:t>
            </a:r>
          </a:p>
          <a:p>
            <a:r>
              <a:rPr lang="en-US" dirty="0"/>
              <a:t>SDL Activities</a:t>
            </a:r>
          </a:p>
          <a:p>
            <a:r>
              <a:rPr lang="en-US" dirty="0"/>
              <a:t>Tool Integrations Diagrams</a:t>
            </a:r>
          </a:p>
          <a:p>
            <a:r>
              <a:rPr lang="en-US" dirty="0"/>
              <a:t>Disclaimer</a:t>
            </a:r>
          </a:p>
          <a:p>
            <a:r>
              <a:rPr lang="en-US" dirty="0"/>
              <a:t>Usage Scenarios</a:t>
            </a:r>
          </a:p>
          <a:p>
            <a:r>
              <a:rPr lang="en-US" dirty="0"/>
              <a:t>Considerations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AF9B-7298-4D6C-8325-2024848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Integration – Real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4DCC-2729-42E3-8F1D-2F2CE16DF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Flow Diagram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8D0DB-0085-4189-AC68-08552E6E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 descr="Image result for jira software">
            <a:extLst>
              <a:ext uri="{FF2B5EF4-FFF2-40B4-BE49-F238E27FC236}">
                <a16:creationId xmlns:a16="http://schemas.microsoft.com/office/drawing/2014/main" id="{538F63DD-35FD-4274-BDE7-9183B08B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629" y="3316883"/>
            <a:ext cx="4343400" cy="56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58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35AF53-7119-4D05-A4C7-AFCE80EC7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153400" cy="608690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4" descr="Image result for threadfix">
            <a:extLst>
              <a:ext uri="{FF2B5EF4-FFF2-40B4-BE49-F238E27FC236}">
                <a16:creationId xmlns:a16="http://schemas.microsoft.com/office/drawing/2014/main" id="{D07ADBF6-2A93-494C-B42B-CA6BFBA75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447800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687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7E9AAD-5C94-4CAF-B779-A496A5418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153400" cy="608690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Image result for Code DX">
            <a:extLst>
              <a:ext uri="{FF2B5EF4-FFF2-40B4-BE49-F238E27FC236}">
                <a16:creationId xmlns:a16="http://schemas.microsoft.com/office/drawing/2014/main" id="{F9B264A3-60F8-4D70-A4CB-0FF0A24C9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6454"/>
            <a:ext cx="1710856" cy="48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83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#1 – SDL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64820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SW security requirements management</a:t>
            </a:r>
          </a:p>
          <a:p>
            <a:pPr lvl="1"/>
            <a:r>
              <a:rPr lang="en-US" dirty="0"/>
              <a:t>Custom SDL, FedRAMP (NIST 800-53), GDPR</a:t>
            </a:r>
          </a:p>
          <a:p>
            <a:pPr marL="742950" indent="-742950">
              <a:buFont typeface="+mj-lt"/>
              <a:buAutoNum type="arabicPeriod"/>
            </a:pPr>
            <a:endParaRPr lang="en-US" sz="4400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Use templates in ALM and/or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Use 3</a:t>
            </a:r>
            <a:r>
              <a:rPr lang="en-US" baseline="30000" dirty="0"/>
              <a:t>rd</a:t>
            </a:r>
            <a:r>
              <a:rPr lang="en-US" dirty="0"/>
              <a:t> party tool with seamless bi-directional ALM integration</a:t>
            </a:r>
          </a:p>
          <a:p>
            <a:pPr lvl="1"/>
            <a:r>
              <a:rPr lang="en-US" dirty="0"/>
              <a:t>SD Elements, HP ALM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170" name="Picture 2" descr="Image result for HP ALM site:hp.com">
            <a:extLst>
              <a:ext uri="{FF2B5EF4-FFF2-40B4-BE49-F238E27FC236}">
                <a16:creationId xmlns:a16="http://schemas.microsoft.com/office/drawing/2014/main" id="{64BF5EF8-F563-4CF3-B23F-4B24DAA2E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9050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ecurity compass logo">
            <a:extLst>
              <a:ext uri="{FF2B5EF4-FFF2-40B4-BE49-F238E27FC236}">
                <a16:creationId xmlns:a16="http://schemas.microsoft.com/office/drawing/2014/main" id="{2B3995E8-5ECB-4373-9387-6091F0F8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98415"/>
            <a:ext cx="2209800" cy="110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fedramp logo">
            <a:extLst>
              <a:ext uri="{FF2B5EF4-FFF2-40B4-BE49-F238E27FC236}">
                <a16:creationId xmlns:a16="http://schemas.microsoft.com/office/drawing/2014/main" id="{D2E6544D-54B3-4CB8-B10C-7610CF7E9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05075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gdpr logo">
            <a:extLst>
              <a:ext uri="{FF2B5EF4-FFF2-40B4-BE49-F238E27FC236}">
                <a16:creationId xmlns:a16="http://schemas.microsoft.com/office/drawing/2014/main" id="{AC3ED0C0-D4D1-4660-9CE2-6F93734C4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71533"/>
            <a:ext cx="1429259" cy="94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nist logo">
            <a:extLst>
              <a:ext uri="{FF2B5EF4-FFF2-40B4-BE49-F238E27FC236}">
                <a16:creationId xmlns:a16="http://schemas.microsoft.com/office/drawing/2014/main" id="{9D54F350-6557-48AD-B662-70F5A1C3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80" y="2726810"/>
            <a:ext cx="1969757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41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black duck software">
            <a:extLst>
              <a:ext uri="{FF2B5EF4-FFF2-40B4-BE49-F238E27FC236}">
                <a16:creationId xmlns:a16="http://schemas.microsoft.com/office/drawing/2014/main" id="{7DB5FA84-8CEF-4794-9727-CCAD1652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00600"/>
            <a:ext cx="1547921" cy="13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#2 – Vulnerabilities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Black Duck Hub identifies CVEs in open source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High severity CVEs are sent to JIRA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Engineer sees CVEs in project backlog and fixes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JIRA syncs back to Black Duck Hub and verifies fix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146" name="Picture 2" descr="Image result for colabnet teamforge">
            <a:extLst>
              <a:ext uri="{FF2B5EF4-FFF2-40B4-BE49-F238E27FC236}">
                <a16:creationId xmlns:a16="http://schemas.microsoft.com/office/drawing/2014/main" id="{45D1BAF4-2CE7-4A06-9E33-8C8E4D05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923163"/>
            <a:ext cx="10953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F6E4782F-B2B8-45B6-8C5E-4A257A772EFD}"/>
              </a:ext>
            </a:extLst>
          </p:cNvPr>
          <p:cNvSpPr/>
          <p:nvPr/>
        </p:nvSpPr>
        <p:spPr>
          <a:xfrm>
            <a:off x="5334000" y="5256538"/>
            <a:ext cx="1371600" cy="2143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0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00600"/>
          </a:xfrm>
        </p:spPr>
        <p:txBody>
          <a:bodyPr>
            <a:normAutofit/>
          </a:bodyPr>
          <a:lstStyle/>
          <a:p>
            <a:r>
              <a:rPr lang="en-US" u="sng" dirty="0"/>
              <a:t>Tool integration</a:t>
            </a:r>
            <a:r>
              <a:rPr lang="en-US" dirty="0"/>
              <a:t> considerations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Availability (Y/N)?  When?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Push, pull, both (bidirectional), or none?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Native or through a 3</a:t>
            </a:r>
            <a:r>
              <a:rPr lang="en-US" baseline="30000" dirty="0"/>
              <a:t>rd</a:t>
            </a:r>
            <a:r>
              <a:rPr lang="en-US" dirty="0"/>
              <a:t> party connector?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Tight or loose integration?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Server-side or client plugin?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Ability to throttle?  (high severity only)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Cost?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 descr="Image result for tools blue">
            <a:extLst>
              <a:ext uri="{FF2B5EF4-FFF2-40B4-BE49-F238E27FC236}">
                <a16:creationId xmlns:a16="http://schemas.microsoft.com/office/drawing/2014/main" id="{F1A7C2BB-ABA8-48F0-A90B-F203A0D1B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9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Business</a:t>
            </a:r>
            <a:r>
              <a:rPr lang="en-US" dirty="0"/>
              <a:t> considerations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Due diligence researched (all options)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Integration with existing systems?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Buy, build or use existing?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When?  This Fiscal Year, next FY?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Who will use?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Which BUs will purchase? (other benefactors)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Who will install, host, and maintain?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Who will configure and customize?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074" name="Picture 2" descr="Image result for company business icon">
            <a:extLst>
              <a:ext uri="{FF2B5EF4-FFF2-40B4-BE49-F238E27FC236}">
                <a16:creationId xmlns:a16="http://schemas.microsoft.com/office/drawing/2014/main" id="{0489C31E-E716-4EE3-8658-42581DD36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1896762" cy="189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3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Engineer</a:t>
            </a:r>
            <a:r>
              <a:rPr lang="en-US" dirty="0"/>
              <a:t> considerations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Does ALM contain all user stories?</a:t>
            </a:r>
          </a:p>
          <a:p>
            <a:pPr marL="1255713" lvl="2" indent="-455613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Insight manual integration (email)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Ticketing system adds advanced workflow and SLA reminders</a:t>
            </a:r>
          </a:p>
          <a:p>
            <a:pPr marL="1200150" lvl="2" indent="-40005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Does it need to be engineer friendly or just tightly integrated with ALM?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Data overload - throttle settings</a:t>
            </a:r>
          </a:p>
          <a:p>
            <a:pPr marL="1200150" lvl="2" indent="-40005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Issue severity: Critical, High, Medium, Low</a:t>
            </a:r>
          </a:p>
          <a:p>
            <a:pPr marL="1200150" lvl="2" indent="-40005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Business Impact vs. Risk score vs. CVSS v3 score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Picture 2" descr="http://betanews.com/wp-content/uploads/2015/06/Head-on-laptop-frustration-600x491.jpg">
            <a:extLst>
              <a:ext uri="{FF2B5EF4-FFF2-40B4-BE49-F238E27FC236}">
                <a16:creationId xmlns:a16="http://schemas.microsoft.com/office/drawing/2014/main" id="{2062FFAC-4D29-42AF-8ABB-A0EF3902B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78" y="1447800"/>
            <a:ext cx="4320122" cy="35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05A66C-64A8-4C27-93BA-1FCB4A9C9260}"/>
              </a:ext>
            </a:extLst>
          </p:cNvPr>
          <p:cNvSpPr txBox="1"/>
          <p:nvPr/>
        </p:nvSpPr>
        <p:spPr>
          <a:xfrm>
            <a:off x="460326" y="2456899"/>
            <a:ext cx="373602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/>
              <a:t>Harold Toomey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Sr. Software Security Architect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Product &amp; App. Security Group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rgbClr val="C00000"/>
                </a:solidFill>
              </a:rPr>
              <a:t>McAfee LLC</a:t>
            </a:r>
          </a:p>
          <a:p>
            <a:pPr>
              <a:spcBef>
                <a:spcPts val="300"/>
              </a:spcBef>
            </a:pPr>
            <a:r>
              <a:rPr lang="en-US" sz="2000" u="sng" dirty="0">
                <a:solidFill>
                  <a:srgbClr val="0033FF"/>
                </a:solidFill>
              </a:rPr>
              <a:t>Harold_Toomey@McAfee.com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W: (972) 963-7754</a:t>
            </a:r>
          </a:p>
          <a:p>
            <a:pPr>
              <a:spcBef>
                <a:spcPts val="300"/>
              </a:spcBef>
            </a:pPr>
            <a:r>
              <a:rPr lang="en-US" sz="2000" dirty="0"/>
              <a:t>M: (801) 830-9987</a:t>
            </a:r>
          </a:p>
        </p:txBody>
      </p:sp>
    </p:spTree>
    <p:extLst>
      <p:ext uri="{BB962C8B-B14F-4D97-AF65-F5344CB8AC3E}">
        <p14:creationId xmlns:p14="http://schemas.microsoft.com/office/powerpoint/2010/main" val="2762867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82880" y="-761999"/>
            <a:ext cx="8808720" cy="16764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Collin College </a:t>
            </a:r>
          </a:p>
          <a:p>
            <a:r>
              <a:rPr lang="en-US" sz="1800" dirty="0">
                <a:solidFill>
                  <a:schemeClr val="bg1"/>
                </a:solidFill>
              </a:rPr>
              <a:t>North Texas ISSA (Information Systems Security Association)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838200"/>
          </a:xfrm>
        </p:spPr>
        <p:txBody>
          <a:bodyPr anchor="t">
            <a:normAutofit/>
          </a:bodyPr>
          <a:lstStyle>
            <a:lvl1pPr algn="ctr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 Herding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30" name="Picture 6" descr="Image result for cat herding eds">
            <a:extLst>
              <a:ext uri="{FF2B5EF4-FFF2-40B4-BE49-F238E27FC236}">
                <a16:creationId xmlns:a16="http://schemas.microsoft.com/office/drawing/2014/main" id="{B0E8D875-F41B-498E-BAD6-7C8E4AD5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1295399"/>
            <a:ext cx="8107017" cy="469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2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&amp; Application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Product</a:t>
            </a:r>
            <a:r>
              <a:rPr lang="en-US" dirty="0"/>
              <a:t> – Software developed by engineering BUs to sell to customers</a:t>
            </a:r>
            <a:endParaRPr lang="en-US" b="1" dirty="0"/>
          </a:p>
          <a:p>
            <a:r>
              <a:rPr lang="en-US" b="1" dirty="0"/>
              <a:t>Application</a:t>
            </a:r>
            <a:r>
              <a:rPr lang="en-US" dirty="0"/>
              <a:t> – Software developed by IT Enterprise Applications team to run on company systems, websites, and servers</a:t>
            </a:r>
          </a:p>
          <a:p>
            <a:endParaRPr lang="en-US" dirty="0"/>
          </a:p>
          <a:p>
            <a:r>
              <a:rPr lang="en-US" dirty="0"/>
              <a:t>Primary difference is the target audience</a:t>
            </a:r>
          </a:p>
          <a:p>
            <a:pPr lvl="1"/>
            <a:r>
              <a:rPr lang="en-US" dirty="0"/>
              <a:t>Customers (Public)				- Full SDL</a:t>
            </a:r>
          </a:p>
          <a:p>
            <a:pPr lvl="1"/>
            <a:r>
              <a:rPr lang="en-US" dirty="0"/>
              <a:t>External-Facing (Partners)</a:t>
            </a:r>
          </a:p>
          <a:p>
            <a:pPr lvl="1"/>
            <a:r>
              <a:rPr lang="en-US" dirty="0"/>
              <a:t>Internal-Facing (Employees)		- Minimal SDL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Trend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Waterfall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Agile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Continuous (CICD)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 descr="Image result for waterfall agile continuous">
            <a:extLst>
              <a:ext uri="{FF2B5EF4-FFF2-40B4-BE49-F238E27FC236}">
                <a16:creationId xmlns:a16="http://schemas.microsoft.com/office/drawing/2014/main" id="{037BF539-620F-41B8-BB16-7F6E4BD7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43" y="2286000"/>
            <a:ext cx="640995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2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CICD requires automation</a:t>
            </a:r>
          </a:p>
          <a:p>
            <a:r>
              <a:rPr lang="en-US" dirty="0"/>
              <a:t>Software developers want single place to go (ALM)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10DAD0-B239-4B1B-B393-11A03E23904A}"/>
              </a:ext>
            </a:extLst>
          </p:cNvPr>
          <p:cNvSpPr/>
          <p:nvPr/>
        </p:nvSpPr>
        <p:spPr>
          <a:xfrm>
            <a:off x="3048000" y="2590800"/>
            <a:ext cx="3429000" cy="3429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ALM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2E4872-74C2-4EB6-8268-B9CBFFFAD6A3}"/>
              </a:ext>
            </a:extLst>
          </p:cNvPr>
          <p:cNvSpPr/>
          <p:nvPr/>
        </p:nvSpPr>
        <p:spPr>
          <a:xfrm>
            <a:off x="3200400" y="3276600"/>
            <a:ext cx="3048000" cy="2819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SDLC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259934-2BF4-40FB-8971-9A791BC52FE6}"/>
              </a:ext>
            </a:extLst>
          </p:cNvPr>
          <p:cNvSpPr/>
          <p:nvPr/>
        </p:nvSpPr>
        <p:spPr>
          <a:xfrm>
            <a:off x="3505200" y="3962400"/>
            <a:ext cx="2438400" cy="2133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SDL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F268F-F0AE-4398-B3E0-DCE5D88E32C5}"/>
              </a:ext>
            </a:extLst>
          </p:cNvPr>
          <p:cNvSpPr txBox="1"/>
          <p:nvPr/>
        </p:nvSpPr>
        <p:spPr>
          <a:xfrm>
            <a:off x="160256" y="5218093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ALM – Application Lifecycle Management</a:t>
            </a:r>
          </a:p>
          <a:p>
            <a:r>
              <a:rPr lang="en-US" sz="1400" dirty="0"/>
              <a:t>SDLC – Software Development Lifecycle</a:t>
            </a:r>
          </a:p>
          <a:p>
            <a:r>
              <a:rPr lang="en-US" sz="1400" dirty="0"/>
              <a:t>SDL – Security Development Lifecycle</a:t>
            </a:r>
          </a:p>
          <a:p>
            <a:endParaRPr lang="en-US" sz="1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057BB4-7ACE-4315-B029-732EA4B08E9C}"/>
              </a:ext>
            </a:extLst>
          </p:cNvPr>
          <p:cNvSpPr/>
          <p:nvPr/>
        </p:nvSpPr>
        <p:spPr>
          <a:xfrm>
            <a:off x="3825712" y="4648200"/>
            <a:ext cx="1813088" cy="14478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SDL Activity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D0F533-F8CB-4ABD-B2C7-C1255021A678}"/>
              </a:ext>
            </a:extLst>
          </p:cNvPr>
          <p:cNvSpPr txBox="1"/>
          <p:nvPr/>
        </p:nvSpPr>
        <p:spPr>
          <a:xfrm>
            <a:off x="7239000" y="4976336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Entry Criteria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Tasks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/>
              <a:t>Exit Criteria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C6CB8D-C2F2-41E7-A90B-DE392CA6CE68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105400" y="5345668"/>
            <a:ext cx="21336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SDL – </a:t>
            </a:r>
            <a:r>
              <a:rPr lang="en-US" dirty="0">
                <a:solidFill>
                  <a:srgbClr val="0000CC"/>
                </a:solidFill>
              </a:rPr>
              <a:t>Operational</a:t>
            </a:r>
            <a:r>
              <a:rPr lang="en-US" dirty="0"/>
              <a:t>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Program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SDL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PSIRT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People &amp; Resources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Tools</a:t>
            </a:r>
            <a:r>
              <a:rPr lang="en-US" dirty="0"/>
              <a:t> &amp; Services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Policy, Compliance, &amp; Certifications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Training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Metrics</a:t>
            </a:r>
          </a:p>
          <a:p>
            <a:pPr marL="742950" indent="-74295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Maturity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SDL – </a:t>
            </a:r>
            <a:r>
              <a:rPr lang="en-US" dirty="0">
                <a:solidFill>
                  <a:srgbClr val="C00000"/>
                </a:solidFill>
              </a:rPr>
              <a:t>Technical</a:t>
            </a:r>
            <a:r>
              <a:rPr lang="en-US" dirty="0"/>
              <a:t>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419600" cy="4648200"/>
          </a:xfrm>
        </p:spPr>
        <p:txBody>
          <a:bodyPr>
            <a:noAutofit/>
          </a:bodyPr>
          <a:lstStyle/>
          <a:p>
            <a:pPr marL="568325" indent="-568325">
              <a:spcBef>
                <a:spcPts val="100"/>
              </a:spcBef>
              <a:buFont typeface="+mj-lt"/>
              <a:buAutoNum type="arabicPeriod"/>
            </a:pPr>
            <a:r>
              <a:rPr lang="en-US" sz="2600" dirty="0"/>
              <a:t>Security Definition of Done (DoD)</a:t>
            </a:r>
          </a:p>
          <a:p>
            <a:pPr marL="568325" indent="-568325">
              <a:spcBef>
                <a:spcPts val="100"/>
              </a:spcBef>
              <a:buFont typeface="+mj-lt"/>
              <a:buAutoNum type="arabicPeriod"/>
            </a:pPr>
            <a:r>
              <a:rPr lang="en-US" sz="2600" dirty="0"/>
              <a:t>Security Architecture Review</a:t>
            </a:r>
          </a:p>
          <a:p>
            <a:pPr marL="568325" indent="-568325">
              <a:spcBef>
                <a:spcPts val="100"/>
              </a:spcBef>
              <a:buFont typeface="+mj-lt"/>
              <a:buAutoNum type="arabicPeriod"/>
            </a:pPr>
            <a:r>
              <a:rPr lang="en-US" sz="2600" dirty="0"/>
              <a:t>Security Design Review</a:t>
            </a:r>
          </a:p>
          <a:p>
            <a:pPr marL="568325" indent="-568325">
              <a:spcBef>
                <a:spcPts val="100"/>
              </a:spcBef>
              <a:buFont typeface="+mj-lt"/>
              <a:buAutoNum type="arabicPeriod"/>
            </a:pPr>
            <a:r>
              <a:rPr lang="en-US" sz="2600" dirty="0"/>
              <a:t>Threat Modeling</a:t>
            </a:r>
          </a:p>
          <a:p>
            <a:pPr marL="568325" indent="-568325">
              <a:spcBef>
                <a:spcPts val="100"/>
              </a:spcBef>
              <a:buFont typeface="+mj-lt"/>
              <a:buAutoNum type="arabicPeriod"/>
            </a:pPr>
            <a:r>
              <a:rPr lang="en-US" sz="2600" dirty="0"/>
              <a:t>Security Testing &amp; Validation</a:t>
            </a:r>
          </a:p>
          <a:p>
            <a:pPr marL="568325" indent="-568325">
              <a:spcBef>
                <a:spcPts val="100"/>
              </a:spcBef>
              <a:buFont typeface="+mj-lt"/>
              <a:buAutoNum type="arabicPeriod"/>
            </a:pPr>
            <a:r>
              <a:rPr lang="en-US" sz="2600" dirty="0"/>
              <a:t>Static Analysis (SAST)</a:t>
            </a:r>
          </a:p>
          <a:p>
            <a:pPr marL="857250" lvl="1">
              <a:spcBef>
                <a:spcPts val="100"/>
              </a:spcBef>
            </a:pPr>
            <a:r>
              <a:rPr lang="en-US" sz="2200" dirty="0"/>
              <a:t>Interactive Analysis (IAST)</a:t>
            </a:r>
          </a:p>
          <a:p>
            <a:pPr marL="568325" indent="-568325">
              <a:spcBef>
                <a:spcPts val="100"/>
              </a:spcBef>
              <a:buFont typeface="+mj-lt"/>
              <a:buAutoNum type="arabicPeriod"/>
            </a:pPr>
            <a:r>
              <a:rPr lang="en-US" sz="2600" dirty="0"/>
              <a:t>Dynamic Analysis (DAST)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5052-6EE2-4301-8CBD-78B4B649B434}"/>
              </a:ext>
            </a:extLst>
          </p:cNvPr>
          <p:cNvSpPr txBox="1">
            <a:spLocks/>
          </p:cNvSpPr>
          <p:nvPr/>
        </p:nvSpPr>
        <p:spPr>
          <a:xfrm>
            <a:off x="4876800" y="1295400"/>
            <a:ext cx="42672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spcBef>
                <a:spcPts val="100"/>
              </a:spcBef>
              <a:buFont typeface="+mj-lt"/>
              <a:buAutoNum type="arabicPeriod" startAt="8"/>
            </a:pPr>
            <a:r>
              <a:rPr lang="en-US" sz="2600" dirty="0"/>
              <a:t>Fuzz Testing</a:t>
            </a:r>
          </a:p>
          <a:p>
            <a:pPr marL="742950" indent="-742950">
              <a:spcBef>
                <a:spcPts val="100"/>
              </a:spcBef>
              <a:buFont typeface="+mj-lt"/>
              <a:buAutoNum type="arabicPeriod" startAt="8"/>
            </a:pPr>
            <a:r>
              <a:rPr lang="en-US" sz="2600" dirty="0"/>
              <a:t>Vulnerability Scan</a:t>
            </a:r>
          </a:p>
          <a:p>
            <a:pPr marL="742950" indent="-742950">
              <a:spcBef>
                <a:spcPts val="100"/>
              </a:spcBef>
              <a:buFont typeface="+mj-lt"/>
              <a:buAutoNum type="arabicPeriod" startAt="8"/>
            </a:pPr>
            <a:r>
              <a:rPr lang="en-US" sz="2600" dirty="0"/>
              <a:t>Penetration Testing</a:t>
            </a:r>
          </a:p>
          <a:p>
            <a:pPr marL="742950" indent="-742950">
              <a:spcBef>
                <a:spcPts val="100"/>
              </a:spcBef>
              <a:buFont typeface="+mj-lt"/>
              <a:buAutoNum type="arabicPeriod" startAt="8"/>
            </a:pPr>
            <a:r>
              <a:rPr lang="en-US" sz="2600" dirty="0"/>
              <a:t>Manual Code Review</a:t>
            </a:r>
          </a:p>
          <a:p>
            <a:pPr marL="742950" indent="-742950">
              <a:spcBef>
                <a:spcPts val="100"/>
              </a:spcBef>
              <a:buFont typeface="+mj-lt"/>
              <a:buAutoNum type="arabicPeriod" startAt="8"/>
            </a:pPr>
            <a:r>
              <a:rPr lang="en-US" sz="2600" dirty="0"/>
              <a:t>Secure Coding Standards</a:t>
            </a:r>
          </a:p>
          <a:p>
            <a:pPr marL="742950" indent="-742950">
              <a:spcBef>
                <a:spcPts val="100"/>
              </a:spcBef>
              <a:buFont typeface="+mj-lt"/>
              <a:buAutoNum type="arabicPeriod" startAt="8"/>
            </a:pPr>
            <a:r>
              <a:rPr lang="en-US" sz="2600" dirty="0"/>
              <a:t>Open Source &amp; 3</a:t>
            </a:r>
            <a:r>
              <a:rPr lang="en-US" sz="2600" baseline="30000" dirty="0"/>
              <a:t>rd</a:t>
            </a:r>
            <a:r>
              <a:rPr lang="en-US" sz="2600" dirty="0"/>
              <a:t> Party Libraries</a:t>
            </a:r>
          </a:p>
          <a:p>
            <a:pPr marL="742950" indent="-742950">
              <a:spcBef>
                <a:spcPts val="100"/>
              </a:spcBef>
              <a:buFont typeface="+mj-lt"/>
              <a:buAutoNum type="arabicPeriod" startAt="8"/>
            </a:pPr>
            <a:r>
              <a:rPr lang="en-US" sz="2600" dirty="0"/>
              <a:t>Vendor Management</a:t>
            </a:r>
          </a:p>
          <a:p>
            <a:pPr marL="742950" indent="-742950">
              <a:spcBef>
                <a:spcPts val="100"/>
              </a:spcBef>
              <a:buFont typeface="+mj-lt"/>
              <a:buAutoNum type="arabicPeriod" startAt="8"/>
            </a:pPr>
            <a:r>
              <a:rPr lang="en-US" sz="2600" dirty="0"/>
              <a:t>Privacy</a:t>
            </a:r>
          </a:p>
          <a:p>
            <a:pPr marL="742950" indent="-742950">
              <a:spcBef>
                <a:spcPts val="100"/>
              </a:spcBef>
              <a:buFont typeface="+mj-lt"/>
              <a:buAutoNum type="arabicPeriod" startAt="8"/>
            </a:pPr>
            <a:r>
              <a:rPr lang="en-US" sz="2600" dirty="0"/>
              <a:t>Operating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52566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38200"/>
          </a:xfrm>
        </p:spPr>
        <p:txBody>
          <a:bodyPr>
            <a:noAutofit/>
          </a:bodyPr>
          <a:lstStyle/>
          <a:p>
            <a:r>
              <a:rPr lang="en-US" dirty="0"/>
              <a:t>When to do the Technical Activities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025DC3-BD7C-4BAD-931C-BE1C74189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860190"/>
            <a:ext cx="7562850" cy="599781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2A94EC-E02D-466B-82AF-6549585C375C}"/>
              </a:ext>
            </a:extLst>
          </p:cNvPr>
          <p:cNvCxnSpPr/>
          <p:nvPr/>
        </p:nvCxnSpPr>
        <p:spPr>
          <a:xfrm>
            <a:off x="2971800" y="2514600"/>
            <a:ext cx="0" cy="4114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617E19-DE64-402B-9572-06522026B955}"/>
              </a:ext>
            </a:extLst>
          </p:cNvPr>
          <p:cNvCxnSpPr/>
          <p:nvPr/>
        </p:nvCxnSpPr>
        <p:spPr>
          <a:xfrm>
            <a:off x="5943600" y="2514600"/>
            <a:ext cx="0" cy="4114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9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kai Bost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DA7CD"/>
      </a:accent1>
      <a:accent2>
        <a:srgbClr val="732D1A"/>
      </a:accent2>
      <a:accent3>
        <a:srgbClr val="9BBB59"/>
      </a:accent3>
      <a:accent4>
        <a:srgbClr val="8064A2"/>
      </a:accent4>
      <a:accent5>
        <a:srgbClr val="DF9933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684</Words>
  <Application>Microsoft Office PowerPoint</Application>
  <PresentationFormat>On-screen Show (4:3)</PresentationFormat>
  <Paragraphs>216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Herding Cats and Security Tools</vt:lpstr>
      <vt:lpstr>Table of Contents</vt:lpstr>
      <vt:lpstr>Cat Herding</vt:lpstr>
      <vt:lpstr>Product &amp; Application Security</vt:lpstr>
      <vt:lpstr>Current Trend</vt:lpstr>
      <vt:lpstr>Problem Statement</vt:lpstr>
      <vt:lpstr>SDL – Operational Activities</vt:lpstr>
      <vt:lpstr>SDL – Technical Activities</vt:lpstr>
      <vt:lpstr>When to do the Technical Activities</vt:lpstr>
      <vt:lpstr>Why the Different Tools</vt:lpstr>
      <vt:lpstr>Tools Integration – Generic</vt:lpstr>
      <vt:lpstr>Herding Cats (Tools)</vt:lpstr>
      <vt:lpstr>PowerPoint Presentation</vt:lpstr>
      <vt:lpstr>PowerPoint Presentation</vt:lpstr>
      <vt:lpstr>PowerPoint Presentation</vt:lpstr>
      <vt:lpstr>PowerPoint Presentation</vt:lpstr>
      <vt:lpstr>Solution</vt:lpstr>
      <vt:lpstr>Disclaimer</vt:lpstr>
      <vt:lpstr>ALMs</vt:lpstr>
      <vt:lpstr>Tools Integration – Real Tools</vt:lpstr>
      <vt:lpstr>PowerPoint Presentation</vt:lpstr>
      <vt:lpstr>PowerPoint Presentation</vt:lpstr>
      <vt:lpstr>Scenario #1 – SDL Requirements</vt:lpstr>
      <vt:lpstr>Scenario #2 – Vulnerabilities</vt:lpstr>
      <vt:lpstr>Considerations</vt:lpstr>
      <vt:lpstr>Considerations</vt:lpstr>
      <vt:lpstr>Considerations</vt:lpstr>
      <vt:lpstr>Questions?</vt:lpstr>
      <vt:lpstr>Thank you</vt:lpstr>
    </vt:vector>
  </TitlesOfParts>
  <Company>University of Delaware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NTXISSA</dc:title>
  <dc:creator>Chris Armstrong</dc:creator>
  <dc:description>Cyber Security Conference</dc:description>
  <cp:lastModifiedBy>Toomey, Harold</cp:lastModifiedBy>
  <cp:revision>121</cp:revision>
  <cp:lastPrinted>2017-11-10T06:33:19Z</cp:lastPrinted>
  <dcterms:created xsi:type="dcterms:W3CDTF">2010-05-11T19:49:28Z</dcterms:created>
  <dcterms:modified xsi:type="dcterms:W3CDTF">2017-11-10T06:33:20Z</dcterms:modified>
</cp:coreProperties>
</file>