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3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3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diagrams/layout2.xml" ContentType="application/vnd.openxmlformats-officedocument.drawingml.diagram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42"/>
  </p:notesMasterIdLst>
  <p:handoutMasterIdLst>
    <p:handoutMasterId r:id="rId43"/>
  </p:handoutMasterIdLst>
  <p:sldIdLst>
    <p:sldId id="401" r:id="rId5"/>
    <p:sldId id="424" r:id="rId6"/>
    <p:sldId id="398" r:id="rId7"/>
    <p:sldId id="440" r:id="rId8"/>
    <p:sldId id="439" r:id="rId9"/>
    <p:sldId id="454" r:id="rId10"/>
    <p:sldId id="399" r:id="rId11"/>
    <p:sldId id="458" r:id="rId12"/>
    <p:sldId id="426" r:id="rId13"/>
    <p:sldId id="442" r:id="rId14"/>
    <p:sldId id="446" r:id="rId15"/>
    <p:sldId id="435" r:id="rId16"/>
    <p:sldId id="436" r:id="rId17"/>
    <p:sldId id="451" r:id="rId18"/>
    <p:sldId id="437" r:id="rId19"/>
    <p:sldId id="444" r:id="rId20"/>
    <p:sldId id="438" r:id="rId21"/>
    <p:sldId id="407" r:id="rId22"/>
    <p:sldId id="431" r:id="rId23"/>
    <p:sldId id="445" r:id="rId24"/>
    <p:sldId id="447" r:id="rId25"/>
    <p:sldId id="408" r:id="rId26"/>
    <p:sldId id="409" r:id="rId27"/>
    <p:sldId id="457" r:id="rId28"/>
    <p:sldId id="449" r:id="rId29"/>
    <p:sldId id="411" r:id="rId30"/>
    <p:sldId id="434" r:id="rId31"/>
    <p:sldId id="427" r:id="rId32"/>
    <p:sldId id="456" r:id="rId33"/>
    <p:sldId id="410" r:id="rId34"/>
    <p:sldId id="432" r:id="rId35"/>
    <p:sldId id="412" r:id="rId36"/>
    <p:sldId id="453" r:id="rId37"/>
    <p:sldId id="450" r:id="rId38"/>
    <p:sldId id="459" r:id="rId39"/>
    <p:sldId id="460" r:id="rId40"/>
    <p:sldId id="402" r:id="rId41"/>
  </p:sldIdLst>
  <p:sldSz cx="9144000" cy="6858000" type="screen4x3"/>
  <p:notesSz cx="6858000" cy="92202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Arial" charset="0"/>
      </a:defRPr>
    </a:lvl1pPr>
    <a:lvl2pPr marL="457200" algn="l" rtl="0" fontAlgn="base">
      <a:spcBef>
        <a:spcPct val="0"/>
      </a:spcBef>
      <a:spcAft>
        <a:spcPct val="0"/>
      </a:spcAft>
      <a:defRPr sz="2400" kern="1200">
        <a:solidFill>
          <a:schemeClr val="tx1"/>
        </a:solidFill>
        <a:latin typeface="Arial Narrow" pitchFamily="34" charset="0"/>
        <a:ea typeface="+mn-ea"/>
        <a:cs typeface="Arial" charset="0"/>
      </a:defRPr>
    </a:lvl2pPr>
    <a:lvl3pPr marL="914400" algn="l" rtl="0" fontAlgn="base">
      <a:spcBef>
        <a:spcPct val="0"/>
      </a:spcBef>
      <a:spcAft>
        <a:spcPct val="0"/>
      </a:spcAft>
      <a:defRPr sz="2400"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kern="1200">
        <a:solidFill>
          <a:schemeClr val="tx1"/>
        </a:solidFill>
        <a:latin typeface="Arial Narrow" pitchFamily="34" charset="0"/>
        <a:ea typeface="+mn-ea"/>
        <a:cs typeface="Arial" charset="0"/>
      </a:defRPr>
    </a:lvl5pPr>
    <a:lvl6pPr marL="2286000" algn="l" defTabSz="914400" rtl="0" eaLnBrk="1" latinLnBrk="0" hangingPunct="1">
      <a:defRPr sz="2400" kern="1200">
        <a:solidFill>
          <a:schemeClr val="tx1"/>
        </a:solidFill>
        <a:latin typeface="Arial Narrow" pitchFamily="34" charset="0"/>
        <a:ea typeface="+mn-ea"/>
        <a:cs typeface="Arial" charset="0"/>
      </a:defRPr>
    </a:lvl6pPr>
    <a:lvl7pPr marL="2743200" algn="l" defTabSz="914400" rtl="0" eaLnBrk="1" latinLnBrk="0" hangingPunct="1">
      <a:defRPr sz="2400" kern="1200">
        <a:solidFill>
          <a:schemeClr val="tx1"/>
        </a:solidFill>
        <a:latin typeface="Arial Narrow" pitchFamily="34" charset="0"/>
        <a:ea typeface="+mn-ea"/>
        <a:cs typeface="Arial" charset="0"/>
      </a:defRPr>
    </a:lvl7pPr>
    <a:lvl8pPr marL="3200400" algn="l" defTabSz="914400" rtl="0" eaLnBrk="1" latinLnBrk="0" hangingPunct="1">
      <a:defRPr sz="2400" kern="1200">
        <a:solidFill>
          <a:schemeClr val="tx1"/>
        </a:solidFill>
        <a:latin typeface="Arial Narrow" pitchFamily="34" charset="0"/>
        <a:ea typeface="+mn-ea"/>
        <a:cs typeface="Arial" charset="0"/>
      </a:defRPr>
    </a:lvl8pPr>
    <a:lvl9pPr marL="3657600" algn="l" defTabSz="914400" rtl="0" eaLnBrk="1" latinLnBrk="0" hangingPunct="1">
      <a:defRPr sz="2400"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708"/>
    <a:srgbClr val="63BE7B"/>
    <a:srgbClr val="00CC66"/>
    <a:srgbClr val="FF3300"/>
    <a:srgbClr val="336600"/>
    <a:srgbClr val="669900"/>
    <a:srgbClr val="000099"/>
    <a:srgbClr val="000066"/>
    <a:srgbClr val="8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8693" autoAdjust="0"/>
  </p:normalViewPr>
  <p:slideViewPr>
    <p:cSldViewPr>
      <p:cViewPr varScale="1">
        <p:scale>
          <a:sx n="112" d="100"/>
          <a:sy n="112" d="100"/>
        </p:scale>
        <p:origin x="-1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038BD-0EB1-4BA0-9590-2273587DC01D}"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0AFEB266-7EE5-4B69-B7EF-34EE7E77A8D0}">
      <dgm:prSet phldrT="[Text]" custT="1"/>
      <dgm:spPr>
        <a:scene3d>
          <a:camera prst="orthographicFront"/>
          <a:lightRig rig="threePt" dir="t"/>
        </a:scene3d>
        <a:sp3d>
          <a:bevelT/>
        </a:sp3d>
      </dgm:spPr>
      <dgm:t>
        <a:bodyPr/>
        <a:lstStyle/>
        <a:p>
          <a:r>
            <a:rPr lang="en-US" sz="2400" b="1" dirty="0" smtClean="0">
              <a:solidFill>
                <a:schemeClr val="tx1"/>
              </a:solidFill>
              <a:effectLst>
                <a:outerShdw blurRad="38100" dist="38100" dir="2700000" algn="tl">
                  <a:srgbClr val="000000">
                    <a:alpha val="43137"/>
                  </a:srgbClr>
                </a:outerShdw>
              </a:effectLst>
            </a:rPr>
            <a:t>Quality</a:t>
          </a:r>
          <a:endParaRPr lang="en-US" sz="1800" b="1" dirty="0" smtClean="0">
            <a:solidFill>
              <a:schemeClr val="tx1"/>
            </a:solidFill>
            <a:effectLst>
              <a:outerShdw blurRad="38100" dist="38100" dir="2700000" algn="tl">
                <a:srgbClr val="000000">
                  <a:alpha val="43137"/>
                </a:srgbClr>
              </a:outerShdw>
            </a:effectLst>
          </a:endParaRPr>
        </a:p>
        <a:p>
          <a:r>
            <a:rPr lang="en-US" sz="2000" b="1" dirty="0" smtClean="0">
              <a:solidFill>
                <a:schemeClr val="tx1"/>
              </a:solidFill>
              <a:effectLst>
                <a:outerShdw blurRad="38100" dist="38100" dir="2700000" algn="tl">
                  <a:srgbClr val="000000">
                    <a:alpha val="43137"/>
                  </a:srgbClr>
                </a:outerShdw>
              </a:effectLst>
            </a:rPr>
            <a:t>(SDLC)</a:t>
          </a:r>
          <a:endParaRPr lang="en-US" sz="2400" b="1" dirty="0">
            <a:solidFill>
              <a:schemeClr val="tx1"/>
            </a:solidFill>
            <a:effectLst>
              <a:outerShdw blurRad="38100" dist="38100" dir="2700000" algn="tl">
                <a:srgbClr val="000000">
                  <a:alpha val="43137"/>
                </a:srgbClr>
              </a:outerShdw>
            </a:effectLst>
          </a:endParaRPr>
        </a:p>
      </dgm:t>
    </dgm:pt>
    <dgm:pt modelId="{AC5C67A3-6A91-4230-95FE-6F8E787897D3}" type="parTrans" cxnId="{AD98F08A-840D-4A6D-B826-7CA92E0850A3}">
      <dgm:prSet/>
      <dgm:spPr/>
      <dgm:t>
        <a:bodyPr/>
        <a:lstStyle/>
        <a:p>
          <a:endParaRPr lang="en-US"/>
        </a:p>
      </dgm:t>
    </dgm:pt>
    <dgm:pt modelId="{CE8AB02E-797D-43AD-A4B1-1687F3F5CC6D}" type="sibTrans" cxnId="{AD98F08A-840D-4A6D-B826-7CA92E0850A3}">
      <dgm:prSet/>
      <dgm:spPr>
        <a:solidFill>
          <a:srgbClr val="F66708"/>
        </a:solidFill>
        <a:scene3d>
          <a:camera prst="orthographicFront"/>
          <a:lightRig rig="threePt" dir="t"/>
        </a:scene3d>
        <a:sp3d>
          <a:bevelT/>
        </a:sp3d>
      </dgm:spPr>
      <dgm:t>
        <a:bodyPr/>
        <a:lstStyle/>
        <a:p>
          <a:endParaRPr lang="en-US" dirty="0"/>
        </a:p>
      </dgm:t>
    </dgm:pt>
    <dgm:pt modelId="{8056E1BB-97FE-4ADD-B75B-955FF05F6EC1}">
      <dgm:prSet phldrT="[Text]" custT="1"/>
      <dgm:spPr>
        <a:scene3d>
          <a:camera prst="orthographicFront"/>
          <a:lightRig rig="threePt" dir="t"/>
        </a:scene3d>
        <a:sp3d>
          <a:bevelT/>
        </a:sp3d>
      </dgm:spPr>
      <dgm:t>
        <a:bodyPr/>
        <a:lstStyle/>
        <a:p>
          <a:r>
            <a:rPr lang="en-US" sz="2200" b="1" dirty="0" smtClean="0">
              <a:solidFill>
                <a:schemeClr val="tx1"/>
              </a:solidFill>
              <a:effectLst>
                <a:outerShdw blurRad="38100" dist="38100" dir="2700000" algn="tl">
                  <a:srgbClr val="000000">
                    <a:alpha val="43137"/>
                  </a:srgbClr>
                </a:outerShdw>
              </a:effectLst>
            </a:rPr>
            <a:t>Security</a:t>
          </a:r>
          <a:endParaRPr lang="en-US" sz="2200" b="1" dirty="0">
            <a:solidFill>
              <a:schemeClr val="tx1"/>
            </a:solidFill>
            <a:effectLst>
              <a:outerShdw blurRad="38100" dist="38100" dir="2700000" algn="tl">
                <a:srgbClr val="000000">
                  <a:alpha val="43137"/>
                </a:srgbClr>
              </a:outerShdw>
            </a:effectLst>
          </a:endParaRPr>
        </a:p>
      </dgm:t>
    </dgm:pt>
    <dgm:pt modelId="{E70E505C-D51C-4735-9BED-B7672A992F7A}" type="parTrans" cxnId="{3BEC447C-57B3-4C85-AAFD-4A9FDA27FEAF}">
      <dgm:prSet/>
      <dgm:spPr/>
      <dgm:t>
        <a:bodyPr/>
        <a:lstStyle/>
        <a:p>
          <a:endParaRPr lang="en-US"/>
        </a:p>
      </dgm:t>
    </dgm:pt>
    <dgm:pt modelId="{55E1F78E-C03E-4287-B299-B1E2E07A3A33}" type="sibTrans" cxnId="{3BEC447C-57B3-4C85-AAFD-4A9FDA27FEAF}">
      <dgm:prSet/>
      <dgm:spPr>
        <a:solidFill>
          <a:srgbClr val="F66708"/>
        </a:solidFill>
        <a:scene3d>
          <a:camera prst="orthographicFront"/>
          <a:lightRig rig="threePt" dir="t"/>
        </a:scene3d>
        <a:sp3d>
          <a:bevelT/>
        </a:sp3d>
      </dgm:spPr>
      <dgm:t>
        <a:bodyPr/>
        <a:lstStyle/>
        <a:p>
          <a:endParaRPr lang="en-US" dirty="0"/>
        </a:p>
      </dgm:t>
    </dgm:pt>
    <dgm:pt modelId="{B33EFDAB-CE31-4DF7-835D-062D251F0DEC}">
      <dgm:prSet phldrT="[Text]" custT="1"/>
      <dgm:spPr>
        <a:scene3d>
          <a:camera prst="orthographicFront"/>
          <a:lightRig rig="threePt" dir="t"/>
        </a:scene3d>
        <a:sp3d>
          <a:bevelT/>
        </a:sp3d>
      </dgm:spPr>
      <dgm:t>
        <a:bodyPr/>
        <a:lstStyle/>
        <a:p>
          <a:r>
            <a:rPr lang="en-US" sz="2400" b="1" dirty="0" smtClean="0">
              <a:solidFill>
                <a:schemeClr val="tx1"/>
              </a:solidFill>
              <a:effectLst>
                <a:outerShdw blurRad="38100" dist="38100" dir="2700000" algn="tl">
                  <a:srgbClr val="000000">
                    <a:alpha val="43137"/>
                  </a:srgbClr>
                </a:outerShdw>
              </a:effectLst>
            </a:rPr>
            <a:t>SDL</a:t>
          </a:r>
          <a:endParaRPr lang="en-US" sz="2000" b="1" dirty="0">
            <a:solidFill>
              <a:schemeClr val="tx1"/>
            </a:solidFill>
            <a:effectLst>
              <a:outerShdw blurRad="38100" dist="38100" dir="2700000" algn="tl">
                <a:srgbClr val="000000">
                  <a:alpha val="43137"/>
                </a:srgbClr>
              </a:outerShdw>
            </a:effectLst>
          </a:endParaRPr>
        </a:p>
      </dgm:t>
    </dgm:pt>
    <dgm:pt modelId="{A19AD44E-4C6B-4B5B-AA62-E34B925BF9AD}" type="parTrans" cxnId="{8F4F4225-0B13-4089-870F-6167E77D58BC}">
      <dgm:prSet/>
      <dgm:spPr/>
      <dgm:t>
        <a:bodyPr/>
        <a:lstStyle/>
        <a:p>
          <a:endParaRPr lang="en-US"/>
        </a:p>
      </dgm:t>
    </dgm:pt>
    <dgm:pt modelId="{81D86282-52B6-4A82-95F4-AB65F59E7AC6}" type="sibTrans" cxnId="{8F4F4225-0B13-4089-870F-6167E77D58BC}">
      <dgm:prSet/>
      <dgm:spPr/>
      <dgm:t>
        <a:bodyPr/>
        <a:lstStyle/>
        <a:p>
          <a:endParaRPr lang="en-US"/>
        </a:p>
      </dgm:t>
    </dgm:pt>
    <dgm:pt modelId="{785C213E-83B5-420A-8967-8B257268A929}">
      <dgm:prSet phldrT="[Text]"/>
      <dgm:spPr>
        <a:scene3d>
          <a:camera prst="orthographicFront"/>
          <a:lightRig rig="threePt" dir="t"/>
        </a:scene3d>
        <a:sp3d>
          <a:bevelT/>
        </a:sp3d>
      </dgm:spPr>
      <dgm:t>
        <a:bodyPr/>
        <a:lstStyle/>
        <a:p>
          <a:r>
            <a:rPr lang="en-US" b="1" dirty="0" smtClean="0">
              <a:solidFill>
                <a:schemeClr val="tx1"/>
              </a:solidFill>
              <a:effectLst>
                <a:outerShdw blurRad="38100" dist="38100" dir="2700000" algn="tl">
                  <a:srgbClr val="000000">
                    <a:alpha val="43137"/>
                  </a:srgbClr>
                </a:outerShdw>
              </a:effectLst>
            </a:rPr>
            <a:t>Privacy</a:t>
          </a:r>
          <a:endParaRPr lang="en-US" b="1" dirty="0">
            <a:solidFill>
              <a:schemeClr val="tx1"/>
            </a:solidFill>
            <a:effectLst>
              <a:outerShdw blurRad="38100" dist="38100" dir="2700000" algn="tl">
                <a:srgbClr val="000000">
                  <a:alpha val="43137"/>
                </a:srgbClr>
              </a:outerShdw>
            </a:effectLst>
          </a:endParaRPr>
        </a:p>
      </dgm:t>
    </dgm:pt>
    <dgm:pt modelId="{27F63D0B-73F5-4F11-9378-FA2790FF74D2}" type="parTrans" cxnId="{F81DEC47-BEC5-4B03-AC3C-AEE8A1022A1C}">
      <dgm:prSet/>
      <dgm:spPr/>
      <dgm:t>
        <a:bodyPr/>
        <a:lstStyle/>
        <a:p>
          <a:endParaRPr lang="en-US"/>
        </a:p>
      </dgm:t>
    </dgm:pt>
    <dgm:pt modelId="{E2B879A6-20FC-4DC5-8193-134AD6678669}" type="sibTrans" cxnId="{F81DEC47-BEC5-4B03-AC3C-AEE8A1022A1C}">
      <dgm:prSet/>
      <dgm:spPr>
        <a:solidFill>
          <a:srgbClr val="F66708"/>
        </a:solidFill>
        <a:scene3d>
          <a:camera prst="orthographicFront"/>
          <a:lightRig rig="threePt" dir="t"/>
        </a:scene3d>
        <a:sp3d>
          <a:bevelT/>
        </a:sp3d>
      </dgm:spPr>
      <dgm:t>
        <a:bodyPr/>
        <a:lstStyle/>
        <a:p>
          <a:endParaRPr lang="en-US"/>
        </a:p>
      </dgm:t>
    </dgm:pt>
    <dgm:pt modelId="{06FE4806-2F45-4F82-8653-644B174F28D3}" type="pres">
      <dgm:prSet presAssocID="{D00038BD-0EB1-4BA0-9590-2273587DC01D}" presName="linearFlow" presStyleCnt="0">
        <dgm:presLayoutVars>
          <dgm:dir/>
          <dgm:resizeHandles val="exact"/>
        </dgm:presLayoutVars>
      </dgm:prSet>
      <dgm:spPr/>
      <dgm:t>
        <a:bodyPr/>
        <a:lstStyle/>
        <a:p>
          <a:endParaRPr lang="en-US"/>
        </a:p>
      </dgm:t>
    </dgm:pt>
    <dgm:pt modelId="{6D234608-9E51-4E48-B377-764006F62561}" type="pres">
      <dgm:prSet presAssocID="{0AFEB266-7EE5-4B69-B7EF-34EE7E77A8D0}" presName="node" presStyleLbl="node1" presStyleIdx="0" presStyleCnt="4">
        <dgm:presLayoutVars>
          <dgm:bulletEnabled val="1"/>
        </dgm:presLayoutVars>
      </dgm:prSet>
      <dgm:spPr/>
      <dgm:t>
        <a:bodyPr/>
        <a:lstStyle/>
        <a:p>
          <a:endParaRPr lang="en-US"/>
        </a:p>
      </dgm:t>
    </dgm:pt>
    <dgm:pt modelId="{B4B36690-0EC0-4F0C-90FC-FEDE38D5B648}" type="pres">
      <dgm:prSet presAssocID="{CE8AB02E-797D-43AD-A4B1-1687F3F5CC6D}" presName="spacerL" presStyleCnt="0"/>
      <dgm:spPr/>
    </dgm:pt>
    <dgm:pt modelId="{D3D0612D-AD7B-459D-9955-4502BF4EB484}" type="pres">
      <dgm:prSet presAssocID="{CE8AB02E-797D-43AD-A4B1-1687F3F5CC6D}" presName="sibTrans" presStyleLbl="sibTrans2D1" presStyleIdx="0" presStyleCnt="3"/>
      <dgm:spPr/>
      <dgm:t>
        <a:bodyPr/>
        <a:lstStyle/>
        <a:p>
          <a:endParaRPr lang="en-US"/>
        </a:p>
      </dgm:t>
    </dgm:pt>
    <dgm:pt modelId="{750AF98C-6896-422B-B72C-F82127C949D4}" type="pres">
      <dgm:prSet presAssocID="{CE8AB02E-797D-43AD-A4B1-1687F3F5CC6D}" presName="spacerR" presStyleCnt="0"/>
      <dgm:spPr/>
    </dgm:pt>
    <dgm:pt modelId="{6FCF777B-920D-4CB2-B874-572CB703EA99}" type="pres">
      <dgm:prSet presAssocID="{8056E1BB-97FE-4ADD-B75B-955FF05F6EC1}" presName="node" presStyleLbl="node1" presStyleIdx="1" presStyleCnt="4">
        <dgm:presLayoutVars>
          <dgm:bulletEnabled val="1"/>
        </dgm:presLayoutVars>
      </dgm:prSet>
      <dgm:spPr/>
      <dgm:t>
        <a:bodyPr/>
        <a:lstStyle/>
        <a:p>
          <a:endParaRPr lang="en-US"/>
        </a:p>
      </dgm:t>
    </dgm:pt>
    <dgm:pt modelId="{4C07F1D4-7236-43D5-BA19-BF84773E80AD}" type="pres">
      <dgm:prSet presAssocID="{55E1F78E-C03E-4287-B299-B1E2E07A3A33}" presName="spacerL" presStyleCnt="0"/>
      <dgm:spPr/>
    </dgm:pt>
    <dgm:pt modelId="{AD3EE1AF-7EED-454D-BA76-8635CA8CB5F0}" type="pres">
      <dgm:prSet presAssocID="{55E1F78E-C03E-4287-B299-B1E2E07A3A33}" presName="sibTrans" presStyleLbl="sibTrans2D1" presStyleIdx="1" presStyleCnt="3"/>
      <dgm:spPr/>
      <dgm:t>
        <a:bodyPr/>
        <a:lstStyle/>
        <a:p>
          <a:endParaRPr lang="en-US"/>
        </a:p>
      </dgm:t>
    </dgm:pt>
    <dgm:pt modelId="{D6173CD2-8C61-42F9-ACCE-02CCCFA36290}" type="pres">
      <dgm:prSet presAssocID="{55E1F78E-C03E-4287-B299-B1E2E07A3A33}" presName="spacerR" presStyleCnt="0"/>
      <dgm:spPr/>
    </dgm:pt>
    <dgm:pt modelId="{01BBB6C4-AD32-4DD6-882D-26F866CDAD67}" type="pres">
      <dgm:prSet presAssocID="{785C213E-83B5-420A-8967-8B257268A929}" presName="node" presStyleLbl="node1" presStyleIdx="2" presStyleCnt="4">
        <dgm:presLayoutVars>
          <dgm:bulletEnabled val="1"/>
        </dgm:presLayoutVars>
      </dgm:prSet>
      <dgm:spPr/>
      <dgm:t>
        <a:bodyPr/>
        <a:lstStyle/>
        <a:p>
          <a:endParaRPr lang="en-US"/>
        </a:p>
      </dgm:t>
    </dgm:pt>
    <dgm:pt modelId="{4D7F41E4-1191-4544-9D8D-3F9F796E03A8}" type="pres">
      <dgm:prSet presAssocID="{E2B879A6-20FC-4DC5-8193-134AD6678669}" presName="spacerL" presStyleCnt="0"/>
      <dgm:spPr/>
    </dgm:pt>
    <dgm:pt modelId="{9FA1BD52-5191-4E46-88EE-B3E2E6E07BA6}" type="pres">
      <dgm:prSet presAssocID="{E2B879A6-20FC-4DC5-8193-134AD6678669}" presName="sibTrans" presStyleLbl="sibTrans2D1" presStyleIdx="2" presStyleCnt="3"/>
      <dgm:spPr/>
      <dgm:t>
        <a:bodyPr/>
        <a:lstStyle/>
        <a:p>
          <a:endParaRPr lang="en-US"/>
        </a:p>
      </dgm:t>
    </dgm:pt>
    <dgm:pt modelId="{0CD53BE1-2A1A-4BA1-8A58-2724A500B6DB}" type="pres">
      <dgm:prSet presAssocID="{E2B879A6-20FC-4DC5-8193-134AD6678669}" presName="spacerR" presStyleCnt="0"/>
      <dgm:spPr/>
    </dgm:pt>
    <dgm:pt modelId="{A6803464-07CF-40E4-93A3-4AA8FCEA0B88}" type="pres">
      <dgm:prSet presAssocID="{B33EFDAB-CE31-4DF7-835D-062D251F0DEC}" presName="node" presStyleLbl="node1" presStyleIdx="3" presStyleCnt="4" custScaleX="95918" custScaleY="102657" custLinFactNeighborY="0">
        <dgm:presLayoutVars>
          <dgm:bulletEnabled val="1"/>
        </dgm:presLayoutVars>
      </dgm:prSet>
      <dgm:spPr/>
      <dgm:t>
        <a:bodyPr/>
        <a:lstStyle/>
        <a:p>
          <a:endParaRPr lang="en-US"/>
        </a:p>
      </dgm:t>
    </dgm:pt>
  </dgm:ptLst>
  <dgm:cxnLst>
    <dgm:cxn modelId="{5D037B76-7A92-4020-A69C-302747658174}" type="presOf" srcId="{0AFEB266-7EE5-4B69-B7EF-34EE7E77A8D0}" destId="{6D234608-9E51-4E48-B377-764006F62561}" srcOrd="0" destOrd="0" presId="urn:microsoft.com/office/officeart/2005/8/layout/equation1"/>
    <dgm:cxn modelId="{AD98F08A-840D-4A6D-B826-7CA92E0850A3}" srcId="{D00038BD-0EB1-4BA0-9590-2273587DC01D}" destId="{0AFEB266-7EE5-4B69-B7EF-34EE7E77A8D0}" srcOrd="0" destOrd="0" parTransId="{AC5C67A3-6A91-4230-95FE-6F8E787897D3}" sibTransId="{CE8AB02E-797D-43AD-A4B1-1687F3F5CC6D}"/>
    <dgm:cxn modelId="{B1178FEB-6BCE-44BE-8E61-7EDD5643AA7B}" type="presOf" srcId="{CE8AB02E-797D-43AD-A4B1-1687F3F5CC6D}" destId="{D3D0612D-AD7B-459D-9955-4502BF4EB484}" srcOrd="0" destOrd="0" presId="urn:microsoft.com/office/officeart/2005/8/layout/equation1"/>
    <dgm:cxn modelId="{25F30ED7-6411-4666-B21B-6785548DAA11}" type="presOf" srcId="{55E1F78E-C03E-4287-B299-B1E2E07A3A33}" destId="{AD3EE1AF-7EED-454D-BA76-8635CA8CB5F0}" srcOrd="0" destOrd="0" presId="urn:microsoft.com/office/officeart/2005/8/layout/equation1"/>
    <dgm:cxn modelId="{7F26B4C8-E14C-4896-B672-15DCAB901099}" type="presOf" srcId="{8056E1BB-97FE-4ADD-B75B-955FF05F6EC1}" destId="{6FCF777B-920D-4CB2-B874-572CB703EA99}" srcOrd="0" destOrd="0" presId="urn:microsoft.com/office/officeart/2005/8/layout/equation1"/>
    <dgm:cxn modelId="{F81DEC47-BEC5-4B03-AC3C-AEE8A1022A1C}" srcId="{D00038BD-0EB1-4BA0-9590-2273587DC01D}" destId="{785C213E-83B5-420A-8967-8B257268A929}" srcOrd="2" destOrd="0" parTransId="{27F63D0B-73F5-4F11-9378-FA2790FF74D2}" sibTransId="{E2B879A6-20FC-4DC5-8193-134AD6678669}"/>
    <dgm:cxn modelId="{BF266908-CB94-4121-A516-A476B4618E2A}" type="presOf" srcId="{785C213E-83B5-420A-8967-8B257268A929}" destId="{01BBB6C4-AD32-4DD6-882D-26F866CDAD67}" srcOrd="0" destOrd="0" presId="urn:microsoft.com/office/officeart/2005/8/layout/equation1"/>
    <dgm:cxn modelId="{8F4F4225-0B13-4089-870F-6167E77D58BC}" srcId="{D00038BD-0EB1-4BA0-9590-2273587DC01D}" destId="{B33EFDAB-CE31-4DF7-835D-062D251F0DEC}" srcOrd="3" destOrd="0" parTransId="{A19AD44E-4C6B-4B5B-AA62-E34B925BF9AD}" sibTransId="{81D86282-52B6-4A82-95F4-AB65F59E7AC6}"/>
    <dgm:cxn modelId="{3BEC447C-57B3-4C85-AAFD-4A9FDA27FEAF}" srcId="{D00038BD-0EB1-4BA0-9590-2273587DC01D}" destId="{8056E1BB-97FE-4ADD-B75B-955FF05F6EC1}" srcOrd="1" destOrd="0" parTransId="{E70E505C-D51C-4735-9BED-B7672A992F7A}" sibTransId="{55E1F78E-C03E-4287-B299-B1E2E07A3A33}"/>
    <dgm:cxn modelId="{DE58ED7E-2A4C-4D9A-9F20-4690EF1BD322}" type="presOf" srcId="{D00038BD-0EB1-4BA0-9590-2273587DC01D}" destId="{06FE4806-2F45-4F82-8653-644B174F28D3}" srcOrd="0" destOrd="0" presId="urn:microsoft.com/office/officeart/2005/8/layout/equation1"/>
    <dgm:cxn modelId="{8E2C7B7E-3202-4303-BDD9-3A2BBD2B680C}" type="presOf" srcId="{B33EFDAB-CE31-4DF7-835D-062D251F0DEC}" destId="{A6803464-07CF-40E4-93A3-4AA8FCEA0B88}" srcOrd="0" destOrd="0" presId="urn:microsoft.com/office/officeart/2005/8/layout/equation1"/>
    <dgm:cxn modelId="{3C36FBA3-6D3A-4C8B-9B11-58D7927FADC9}" type="presOf" srcId="{E2B879A6-20FC-4DC5-8193-134AD6678669}" destId="{9FA1BD52-5191-4E46-88EE-B3E2E6E07BA6}" srcOrd="0" destOrd="0" presId="urn:microsoft.com/office/officeart/2005/8/layout/equation1"/>
    <dgm:cxn modelId="{E1954A05-1F44-4E52-A71D-24186CCD9D55}" type="presParOf" srcId="{06FE4806-2F45-4F82-8653-644B174F28D3}" destId="{6D234608-9E51-4E48-B377-764006F62561}" srcOrd="0" destOrd="0" presId="urn:microsoft.com/office/officeart/2005/8/layout/equation1"/>
    <dgm:cxn modelId="{1FBEB964-BB95-4AAA-9E66-EB8637C27052}" type="presParOf" srcId="{06FE4806-2F45-4F82-8653-644B174F28D3}" destId="{B4B36690-0EC0-4F0C-90FC-FEDE38D5B648}" srcOrd="1" destOrd="0" presId="urn:microsoft.com/office/officeart/2005/8/layout/equation1"/>
    <dgm:cxn modelId="{5FD6716B-083E-4897-9B8F-22DC9D597AEB}" type="presParOf" srcId="{06FE4806-2F45-4F82-8653-644B174F28D3}" destId="{D3D0612D-AD7B-459D-9955-4502BF4EB484}" srcOrd="2" destOrd="0" presId="urn:microsoft.com/office/officeart/2005/8/layout/equation1"/>
    <dgm:cxn modelId="{A03E9457-C7C9-4159-860C-1E11EA392215}" type="presParOf" srcId="{06FE4806-2F45-4F82-8653-644B174F28D3}" destId="{750AF98C-6896-422B-B72C-F82127C949D4}" srcOrd="3" destOrd="0" presId="urn:microsoft.com/office/officeart/2005/8/layout/equation1"/>
    <dgm:cxn modelId="{C9347850-3F47-4470-8611-E43506AE6762}" type="presParOf" srcId="{06FE4806-2F45-4F82-8653-644B174F28D3}" destId="{6FCF777B-920D-4CB2-B874-572CB703EA99}" srcOrd="4" destOrd="0" presId="urn:microsoft.com/office/officeart/2005/8/layout/equation1"/>
    <dgm:cxn modelId="{568151CB-5766-4648-BDDF-8D21147BDFF7}" type="presParOf" srcId="{06FE4806-2F45-4F82-8653-644B174F28D3}" destId="{4C07F1D4-7236-43D5-BA19-BF84773E80AD}" srcOrd="5" destOrd="0" presId="urn:microsoft.com/office/officeart/2005/8/layout/equation1"/>
    <dgm:cxn modelId="{4707B5C5-8839-4980-9E50-4B064CC37E1E}" type="presParOf" srcId="{06FE4806-2F45-4F82-8653-644B174F28D3}" destId="{AD3EE1AF-7EED-454D-BA76-8635CA8CB5F0}" srcOrd="6" destOrd="0" presId="urn:microsoft.com/office/officeart/2005/8/layout/equation1"/>
    <dgm:cxn modelId="{983E7E0C-4E99-42F5-A7DB-201A27F96995}" type="presParOf" srcId="{06FE4806-2F45-4F82-8653-644B174F28D3}" destId="{D6173CD2-8C61-42F9-ACCE-02CCCFA36290}" srcOrd="7" destOrd="0" presId="urn:microsoft.com/office/officeart/2005/8/layout/equation1"/>
    <dgm:cxn modelId="{28DD2B74-01B5-45A1-919F-A9965514207B}" type="presParOf" srcId="{06FE4806-2F45-4F82-8653-644B174F28D3}" destId="{01BBB6C4-AD32-4DD6-882D-26F866CDAD67}" srcOrd="8" destOrd="0" presId="urn:microsoft.com/office/officeart/2005/8/layout/equation1"/>
    <dgm:cxn modelId="{1D122211-3B5A-41F2-82CD-DAE168F5A062}" type="presParOf" srcId="{06FE4806-2F45-4F82-8653-644B174F28D3}" destId="{4D7F41E4-1191-4544-9D8D-3F9F796E03A8}" srcOrd="9" destOrd="0" presId="urn:microsoft.com/office/officeart/2005/8/layout/equation1"/>
    <dgm:cxn modelId="{AE632A02-DE0E-4A28-8DF4-607314490719}" type="presParOf" srcId="{06FE4806-2F45-4F82-8653-644B174F28D3}" destId="{9FA1BD52-5191-4E46-88EE-B3E2E6E07BA6}" srcOrd="10" destOrd="0" presId="urn:microsoft.com/office/officeart/2005/8/layout/equation1"/>
    <dgm:cxn modelId="{CA054F4D-76CC-4FB1-B272-0747DEB39F78}" type="presParOf" srcId="{06FE4806-2F45-4F82-8653-644B174F28D3}" destId="{0CD53BE1-2A1A-4BA1-8A58-2724A500B6DB}" srcOrd="11" destOrd="0" presId="urn:microsoft.com/office/officeart/2005/8/layout/equation1"/>
    <dgm:cxn modelId="{CACADADE-D7F8-41B2-A832-2CD61E1A69C2}" type="presParOf" srcId="{06FE4806-2F45-4F82-8653-644B174F28D3}" destId="{A6803464-07CF-40E4-93A3-4AA8FCEA0B88}"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479A8-09EB-4CDD-85FA-FC8FC42AE27A}" type="doc">
      <dgm:prSet loTypeId="urn:microsoft.com/office/officeart/2005/8/layout/pyramid1" loCatId="pyramid" qsTypeId="urn:microsoft.com/office/officeart/2005/8/quickstyle/simple1" qsCatId="simple" csTypeId="urn:microsoft.com/office/officeart/2005/8/colors/accent1_2" csCatId="accent1" phldr="1"/>
      <dgm:spPr/>
    </dgm:pt>
    <dgm:pt modelId="{A3DFDEE9-EB3A-49E1-83CF-7AD29180BD63}">
      <dgm:prSet phldrT="[Text]" custT="1"/>
      <dgm:spPr>
        <a:solidFill>
          <a:srgbClr val="FF0000"/>
        </a:solidFill>
        <a:scene3d>
          <a:camera prst="orthographicFront"/>
          <a:lightRig rig="threePt" dir="t"/>
        </a:scene3d>
        <a:sp3d>
          <a:bevelT/>
        </a:sp3d>
      </dgm:spPr>
      <dgm:t>
        <a:bodyPr/>
        <a:lstStyle/>
        <a:p>
          <a:endParaRPr lang="en-US" sz="1400" dirty="0" smtClean="0">
            <a:solidFill>
              <a:schemeClr val="bg1"/>
            </a:solidFill>
          </a:endParaRPr>
        </a:p>
        <a:p>
          <a:endParaRPr lang="en-US" sz="1200" dirty="0" smtClean="0">
            <a:solidFill>
              <a:schemeClr val="bg1"/>
            </a:solidFill>
          </a:endParaRPr>
        </a:p>
        <a:p>
          <a:r>
            <a:rPr lang="en-US" sz="1600" dirty="0" smtClean="0">
              <a:solidFill>
                <a:schemeClr val="bg1"/>
              </a:solidFill>
            </a:rPr>
            <a:t>Incident</a:t>
          </a:r>
          <a:endParaRPr lang="en-US" sz="2400" dirty="0">
            <a:solidFill>
              <a:schemeClr val="bg1"/>
            </a:solidFill>
          </a:endParaRPr>
        </a:p>
      </dgm:t>
    </dgm:pt>
    <dgm:pt modelId="{BF66F159-3B32-4A5F-973F-226AF7AF6B5E}" type="parTrans" cxnId="{2B1849D9-7957-49F4-8326-8AA40E3F9465}">
      <dgm:prSet/>
      <dgm:spPr/>
      <dgm:t>
        <a:bodyPr/>
        <a:lstStyle/>
        <a:p>
          <a:endParaRPr lang="en-US"/>
        </a:p>
      </dgm:t>
    </dgm:pt>
    <dgm:pt modelId="{70B77638-2E7D-4A5B-A778-AE427082CCF3}" type="sibTrans" cxnId="{2B1849D9-7957-49F4-8326-8AA40E3F9465}">
      <dgm:prSet/>
      <dgm:spPr/>
      <dgm:t>
        <a:bodyPr/>
        <a:lstStyle/>
        <a:p>
          <a:endParaRPr lang="en-US"/>
        </a:p>
      </dgm:t>
    </dgm:pt>
    <dgm:pt modelId="{9850134D-9755-4534-9A33-844098DC6D53}">
      <dgm:prSet phldrT="[Text]" custT="1"/>
      <dgm:spPr>
        <a:solidFill>
          <a:srgbClr val="F66708"/>
        </a:solidFill>
        <a:scene3d>
          <a:camera prst="orthographicFront"/>
          <a:lightRig rig="threePt" dir="t"/>
        </a:scene3d>
        <a:sp3d>
          <a:bevelT/>
        </a:sp3d>
      </dgm:spPr>
      <dgm:t>
        <a:bodyPr/>
        <a:lstStyle/>
        <a:p>
          <a:r>
            <a:rPr lang="en-US" sz="1800" dirty="0" smtClean="0"/>
            <a:t>Attack / Exploit</a:t>
          </a:r>
          <a:endParaRPr lang="en-US" sz="1800" dirty="0"/>
        </a:p>
      </dgm:t>
    </dgm:pt>
    <dgm:pt modelId="{A9FF9D35-B912-4D01-A679-7342CE90EE35}" type="parTrans" cxnId="{2CFF8D9E-8002-4EAD-8A06-6B96E92664D7}">
      <dgm:prSet/>
      <dgm:spPr/>
      <dgm:t>
        <a:bodyPr/>
        <a:lstStyle/>
        <a:p>
          <a:endParaRPr lang="en-US"/>
        </a:p>
      </dgm:t>
    </dgm:pt>
    <dgm:pt modelId="{C2B15F02-F847-4B2F-9D90-96156B367C52}" type="sibTrans" cxnId="{2CFF8D9E-8002-4EAD-8A06-6B96E92664D7}">
      <dgm:prSet/>
      <dgm:spPr/>
      <dgm:t>
        <a:bodyPr/>
        <a:lstStyle/>
        <a:p>
          <a:endParaRPr lang="en-US"/>
        </a:p>
      </dgm:t>
    </dgm:pt>
    <dgm:pt modelId="{9B8C9C4C-FFD1-4AD7-9DAB-CD4B4B6505C4}">
      <dgm:prSet phldrT="[Text]" custT="1"/>
      <dgm:spPr>
        <a:solidFill>
          <a:srgbClr val="FFFF00"/>
        </a:solidFill>
        <a:scene3d>
          <a:camera prst="orthographicFront"/>
          <a:lightRig rig="threePt" dir="t"/>
        </a:scene3d>
        <a:sp3d>
          <a:bevelT/>
        </a:sp3d>
      </dgm:spPr>
      <dgm:t>
        <a:bodyPr/>
        <a:lstStyle/>
        <a:p>
          <a:r>
            <a:rPr lang="en-US" sz="2000" dirty="0" smtClean="0"/>
            <a:t>Vulnerability</a:t>
          </a:r>
          <a:endParaRPr lang="en-US" sz="2000" dirty="0"/>
        </a:p>
      </dgm:t>
    </dgm:pt>
    <dgm:pt modelId="{E29DBF59-AC51-4336-8D21-D06059B4BE16}" type="parTrans" cxnId="{411A0CE7-2ACE-4F0D-8D32-7290C5909CD5}">
      <dgm:prSet/>
      <dgm:spPr/>
      <dgm:t>
        <a:bodyPr/>
        <a:lstStyle/>
        <a:p>
          <a:endParaRPr lang="en-US"/>
        </a:p>
      </dgm:t>
    </dgm:pt>
    <dgm:pt modelId="{23C29F39-E28F-4930-A16B-61C557311149}" type="sibTrans" cxnId="{411A0CE7-2ACE-4F0D-8D32-7290C5909CD5}">
      <dgm:prSet/>
      <dgm:spPr/>
      <dgm:t>
        <a:bodyPr/>
        <a:lstStyle/>
        <a:p>
          <a:endParaRPr lang="en-US"/>
        </a:p>
      </dgm:t>
    </dgm:pt>
    <dgm:pt modelId="{FA51679E-FE1C-451C-AB81-0494FC333A78}">
      <dgm:prSet phldrT="[Text]" custT="1"/>
      <dgm:spPr>
        <a:solidFill>
          <a:srgbClr val="00B050"/>
        </a:solidFill>
        <a:scene3d>
          <a:camera prst="orthographicFront"/>
          <a:lightRig rig="threePt" dir="t"/>
        </a:scene3d>
        <a:sp3d>
          <a:bevelT/>
        </a:sp3d>
      </dgm:spPr>
      <dgm:t>
        <a:bodyPr/>
        <a:lstStyle/>
        <a:p>
          <a:r>
            <a:rPr lang="en-US" sz="2000" dirty="0" smtClean="0">
              <a:solidFill>
                <a:schemeClr val="bg1"/>
              </a:solidFill>
            </a:rPr>
            <a:t>Error</a:t>
          </a:r>
          <a:endParaRPr lang="en-US" sz="2000" dirty="0">
            <a:solidFill>
              <a:schemeClr val="bg1"/>
            </a:solidFill>
          </a:endParaRPr>
        </a:p>
      </dgm:t>
    </dgm:pt>
    <dgm:pt modelId="{E9BFE7B3-3EAF-48EE-8020-1DA25621A08B}" type="parTrans" cxnId="{7DD88A64-4245-4001-8392-9A09990046B8}">
      <dgm:prSet/>
      <dgm:spPr/>
      <dgm:t>
        <a:bodyPr/>
        <a:lstStyle/>
        <a:p>
          <a:endParaRPr lang="en-US"/>
        </a:p>
      </dgm:t>
    </dgm:pt>
    <dgm:pt modelId="{AC05C400-B601-4D97-A772-AA8CA3CDD722}" type="sibTrans" cxnId="{7DD88A64-4245-4001-8392-9A09990046B8}">
      <dgm:prSet/>
      <dgm:spPr/>
      <dgm:t>
        <a:bodyPr/>
        <a:lstStyle/>
        <a:p>
          <a:endParaRPr lang="en-US"/>
        </a:p>
      </dgm:t>
    </dgm:pt>
    <dgm:pt modelId="{98A0C8E3-BA16-4A95-9E95-82D8EC38AC6A}">
      <dgm:prSet phldrT="[Text]" custT="1"/>
      <dgm:spPr>
        <a:solidFill>
          <a:srgbClr val="006600"/>
        </a:solidFill>
        <a:scene3d>
          <a:camera prst="orthographicFront"/>
          <a:lightRig rig="threePt" dir="t"/>
        </a:scene3d>
        <a:sp3d>
          <a:bevelT/>
        </a:sp3d>
      </dgm:spPr>
      <dgm:t>
        <a:bodyPr/>
        <a:lstStyle/>
        <a:p>
          <a:r>
            <a:rPr lang="en-US" sz="2000" dirty="0" smtClean="0">
              <a:solidFill>
                <a:schemeClr val="bg1"/>
              </a:solidFill>
            </a:rPr>
            <a:t>Defect</a:t>
          </a:r>
          <a:endParaRPr lang="en-US" sz="2000" dirty="0">
            <a:solidFill>
              <a:schemeClr val="bg1"/>
            </a:solidFill>
          </a:endParaRPr>
        </a:p>
      </dgm:t>
    </dgm:pt>
    <dgm:pt modelId="{13C4B59F-72D9-4AE5-9ACD-596268B81AC2}" type="parTrans" cxnId="{88DD1676-E9E1-4325-83B2-F8A5628CC62B}">
      <dgm:prSet/>
      <dgm:spPr/>
      <dgm:t>
        <a:bodyPr/>
        <a:lstStyle/>
        <a:p>
          <a:endParaRPr lang="en-US"/>
        </a:p>
      </dgm:t>
    </dgm:pt>
    <dgm:pt modelId="{5F242A44-5973-4888-8592-AF2A7D3FD843}" type="sibTrans" cxnId="{88DD1676-E9E1-4325-83B2-F8A5628CC62B}">
      <dgm:prSet/>
      <dgm:spPr/>
      <dgm:t>
        <a:bodyPr/>
        <a:lstStyle/>
        <a:p>
          <a:endParaRPr lang="en-US"/>
        </a:p>
      </dgm:t>
    </dgm:pt>
    <dgm:pt modelId="{05964B6A-1385-484E-8CC2-DD37FB569C2C}">
      <dgm:prSet phldrT="[Text]" custT="1"/>
      <dgm:spPr>
        <a:solidFill>
          <a:srgbClr val="0070C0"/>
        </a:solidFill>
        <a:scene3d>
          <a:camera prst="orthographicFront"/>
          <a:lightRig rig="threePt" dir="t"/>
        </a:scene3d>
        <a:sp3d>
          <a:bevelT/>
        </a:sp3d>
      </dgm:spPr>
      <dgm:t>
        <a:bodyPr/>
        <a:lstStyle/>
        <a:p>
          <a:r>
            <a:rPr lang="en-US" sz="2000" dirty="0" smtClean="0">
              <a:solidFill>
                <a:schemeClr val="bg1"/>
              </a:solidFill>
            </a:rPr>
            <a:t>Insecure Coding</a:t>
          </a:r>
          <a:endParaRPr lang="en-US" sz="2000" dirty="0">
            <a:solidFill>
              <a:schemeClr val="bg1"/>
            </a:solidFill>
          </a:endParaRPr>
        </a:p>
      </dgm:t>
    </dgm:pt>
    <dgm:pt modelId="{DA0351FA-FAF4-432F-B85D-53A167C4916A}" type="parTrans" cxnId="{978C64DD-E842-4D13-9C11-1DB49B1DCB2E}">
      <dgm:prSet/>
      <dgm:spPr/>
      <dgm:t>
        <a:bodyPr/>
        <a:lstStyle/>
        <a:p>
          <a:endParaRPr lang="en-US"/>
        </a:p>
      </dgm:t>
    </dgm:pt>
    <dgm:pt modelId="{0E9817F0-38F0-4FCB-8E10-F2E8BC092626}" type="sibTrans" cxnId="{978C64DD-E842-4D13-9C11-1DB49B1DCB2E}">
      <dgm:prSet/>
      <dgm:spPr/>
      <dgm:t>
        <a:bodyPr/>
        <a:lstStyle/>
        <a:p>
          <a:endParaRPr lang="en-US"/>
        </a:p>
      </dgm:t>
    </dgm:pt>
    <dgm:pt modelId="{8817FF64-8A79-4EF9-8BFA-5DF4C81AB221}" type="pres">
      <dgm:prSet presAssocID="{6EE479A8-09EB-4CDD-85FA-FC8FC42AE27A}" presName="Name0" presStyleCnt="0">
        <dgm:presLayoutVars>
          <dgm:dir/>
          <dgm:animLvl val="lvl"/>
          <dgm:resizeHandles val="exact"/>
        </dgm:presLayoutVars>
      </dgm:prSet>
      <dgm:spPr/>
    </dgm:pt>
    <dgm:pt modelId="{C19F5149-DD9A-4803-980C-A9A412A1F5E7}" type="pres">
      <dgm:prSet presAssocID="{A3DFDEE9-EB3A-49E1-83CF-7AD29180BD63}" presName="Name8" presStyleCnt="0"/>
      <dgm:spPr>
        <a:scene3d>
          <a:camera prst="orthographicFront"/>
          <a:lightRig rig="threePt" dir="t"/>
        </a:scene3d>
        <a:sp3d>
          <a:bevelT/>
        </a:sp3d>
      </dgm:spPr>
    </dgm:pt>
    <dgm:pt modelId="{8FB59BEC-846F-469C-B627-31A67D2A5499}" type="pres">
      <dgm:prSet presAssocID="{A3DFDEE9-EB3A-49E1-83CF-7AD29180BD63}" presName="level" presStyleLbl="node1" presStyleIdx="0" presStyleCnt="6">
        <dgm:presLayoutVars>
          <dgm:chMax val="1"/>
          <dgm:bulletEnabled val="1"/>
        </dgm:presLayoutVars>
      </dgm:prSet>
      <dgm:spPr/>
      <dgm:t>
        <a:bodyPr/>
        <a:lstStyle/>
        <a:p>
          <a:endParaRPr lang="en-US"/>
        </a:p>
      </dgm:t>
    </dgm:pt>
    <dgm:pt modelId="{9015497B-BAC1-45A7-AB51-B1699AF65B5A}" type="pres">
      <dgm:prSet presAssocID="{A3DFDEE9-EB3A-49E1-83CF-7AD29180BD63}" presName="levelTx" presStyleLbl="revTx" presStyleIdx="0" presStyleCnt="0">
        <dgm:presLayoutVars>
          <dgm:chMax val="1"/>
          <dgm:bulletEnabled val="1"/>
        </dgm:presLayoutVars>
      </dgm:prSet>
      <dgm:spPr/>
      <dgm:t>
        <a:bodyPr/>
        <a:lstStyle/>
        <a:p>
          <a:endParaRPr lang="en-US"/>
        </a:p>
      </dgm:t>
    </dgm:pt>
    <dgm:pt modelId="{8227E89D-D63E-4468-A1E9-DEB19F5B0087}" type="pres">
      <dgm:prSet presAssocID="{9850134D-9755-4534-9A33-844098DC6D53}" presName="Name8" presStyleCnt="0"/>
      <dgm:spPr>
        <a:scene3d>
          <a:camera prst="orthographicFront"/>
          <a:lightRig rig="threePt" dir="t"/>
        </a:scene3d>
        <a:sp3d>
          <a:bevelT/>
        </a:sp3d>
      </dgm:spPr>
    </dgm:pt>
    <dgm:pt modelId="{1214D1D5-7B4F-4D01-B0CD-309028E63DE6}" type="pres">
      <dgm:prSet presAssocID="{9850134D-9755-4534-9A33-844098DC6D53}" presName="level" presStyleLbl="node1" presStyleIdx="1" presStyleCnt="6">
        <dgm:presLayoutVars>
          <dgm:chMax val="1"/>
          <dgm:bulletEnabled val="1"/>
        </dgm:presLayoutVars>
      </dgm:prSet>
      <dgm:spPr/>
      <dgm:t>
        <a:bodyPr/>
        <a:lstStyle/>
        <a:p>
          <a:endParaRPr lang="en-US"/>
        </a:p>
      </dgm:t>
    </dgm:pt>
    <dgm:pt modelId="{3077CBD0-32CD-4947-B615-1CB478F77975}" type="pres">
      <dgm:prSet presAssocID="{9850134D-9755-4534-9A33-844098DC6D53}" presName="levelTx" presStyleLbl="revTx" presStyleIdx="0" presStyleCnt="0">
        <dgm:presLayoutVars>
          <dgm:chMax val="1"/>
          <dgm:bulletEnabled val="1"/>
        </dgm:presLayoutVars>
      </dgm:prSet>
      <dgm:spPr/>
      <dgm:t>
        <a:bodyPr/>
        <a:lstStyle/>
        <a:p>
          <a:endParaRPr lang="en-US"/>
        </a:p>
      </dgm:t>
    </dgm:pt>
    <dgm:pt modelId="{485D8316-82A5-4E73-9998-D1E236401FD2}" type="pres">
      <dgm:prSet presAssocID="{9B8C9C4C-FFD1-4AD7-9DAB-CD4B4B6505C4}" presName="Name8" presStyleCnt="0"/>
      <dgm:spPr>
        <a:scene3d>
          <a:camera prst="orthographicFront"/>
          <a:lightRig rig="threePt" dir="t"/>
        </a:scene3d>
        <a:sp3d>
          <a:bevelT/>
        </a:sp3d>
      </dgm:spPr>
    </dgm:pt>
    <dgm:pt modelId="{B83F82BA-2ED8-40BC-A6EA-1B980996D661}" type="pres">
      <dgm:prSet presAssocID="{9B8C9C4C-FFD1-4AD7-9DAB-CD4B4B6505C4}" presName="level" presStyleLbl="node1" presStyleIdx="2" presStyleCnt="6">
        <dgm:presLayoutVars>
          <dgm:chMax val="1"/>
          <dgm:bulletEnabled val="1"/>
        </dgm:presLayoutVars>
      </dgm:prSet>
      <dgm:spPr/>
      <dgm:t>
        <a:bodyPr/>
        <a:lstStyle/>
        <a:p>
          <a:endParaRPr lang="en-US"/>
        </a:p>
      </dgm:t>
    </dgm:pt>
    <dgm:pt modelId="{5CB2AD80-531C-4812-AE86-C5FCB65DCCCD}" type="pres">
      <dgm:prSet presAssocID="{9B8C9C4C-FFD1-4AD7-9DAB-CD4B4B6505C4}" presName="levelTx" presStyleLbl="revTx" presStyleIdx="0" presStyleCnt="0">
        <dgm:presLayoutVars>
          <dgm:chMax val="1"/>
          <dgm:bulletEnabled val="1"/>
        </dgm:presLayoutVars>
      </dgm:prSet>
      <dgm:spPr/>
      <dgm:t>
        <a:bodyPr/>
        <a:lstStyle/>
        <a:p>
          <a:endParaRPr lang="en-US"/>
        </a:p>
      </dgm:t>
    </dgm:pt>
    <dgm:pt modelId="{5D93216B-3F45-44FA-89EE-6BCD69CD8B1A}" type="pres">
      <dgm:prSet presAssocID="{FA51679E-FE1C-451C-AB81-0494FC333A78}" presName="Name8" presStyleCnt="0"/>
      <dgm:spPr>
        <a:scene3d>
          <a:camera prst="orthographicFront"/>
          <a:lightRig rig="threePt" dir="t"/>
        </a:scene3d>
        <a:sp3d>
          <a:bevelT/>
        </a:sp3d>
      </dgm:spPr>
    </dgm:pt>
    <dgm:pt modelId="{3D6C53DE-BB49-4AC9-AC54-A5135733B850}" type="pres">
      <dgm:prSet presAssocID="{FA51679E-FE1C-451C-AB81-0494FC333A78}" presName="level" presStyleLbl="node1" presStyleIdx="3" presStyleCnt="6">
        <dgm:presLayoutVars>
          <dgm:chMax val="1"/>
          <dgm:bulletEnabled val="1"/>
        </dgm:presLayoutVars>
      </dgm:prSet>
      <dgm:spPr/>
      <dgm:t>
        <a:bodyPr/>
        <a:lstStyle/>
        <a:p>
          <a:endParaRPr lang="en-US"/>
        </a:p>
      </dgm:t>
    </dgm:pt>
    <dgm:pt modelId="{A63F502C-125D-459D-B0C9-6B69AD8DBE9D}" type="pres">
      <dgm:prSet presAssocID="{FA51679E-FE1C-451C-AB81-0494FC333A78}" presName="levelTx" presStyleLbl="revTx" presStyleIdx="0" presStyleCnt="0">
        <dgm:presLayoutVars>
          <dgm:chMax val="1"/>
          <dgm:bulletEnabled val="1"/>
        </dgm:presLayoutVars>
      </dgm:prSet>
      <dgm:spPr/>
      <dgm:t>
        <a:bodyPr/>
        <a:lstStyle/>
        <a:p>
          <a:endParaRPr lang="en-US"/>
        </a:p>
      </dgm:t>
    </dgm:pt>
    <dgm:pt modelId="{ED959E76-81E8-4407-827A-3B1B9000776C}" type="pres">
      <dgm:prSet presAssocID="{98A0C8E3-BA16-4A95-9E95-82D8EC38AC6A}" presName="Name8" presStyleCnt="0"/>
      <dgm:spPr>
        <a:scene3d>
          <a:camera prst="orthographicFront"/>
          <a:lightRig rig="threePt" dir="t"/>
        </a:scene3d>
        <a:sp3d>
          <a:bevelT/>
        </a:sp3d>
      </dgm:spPr>
    </dgm:pt>
    <dgm:pt modelId="{E3F184ED-8AC6-496F-B3EC-3ACB70E561B7}" type="pres">
      <dgm:prSet presAssocID="{98A0C8E3-BA16-4A95-9E95-82D8EC38AC6A}" presName="level" presStyleLbl="node1" presStyleIdx="4" presStyleCnt="6">
        <dgm:presLayoutVars>
          <dgm:chMax val="1"/>
          <dgm:bulletEnabled val="1"/>
        </dgm:presLayoutVars>
      </dgm:prSet>
      <dgm:spPr/>
      <dgm:t>
        <a:bodyPr/>
        <a:lstStyle/>
        <a:p>
          <a:endParaRPr lang="en-US"/>
        </a:p>
      </dgm:t>
    </dgm:pt>
    <dgm:pt modelId="{5E070EAC-AF8C-4D13-9D93-309FC262A3F1}" type="pres">
      <dgm:prSet presAssocID="{98A0C8E3-BA16-4A95-9E95-82D8EC38AC6A}" presName="levelTx" presStyleLbl="revTx" presStyleIdx="0" presStyleCnt="0">
        <dgm:presLayoutVars>
          <dgm:chMax val="1"/>
          <dgm:bulletEnabled val="1"/>
        </dgm:presLayoutVars>
      </dgm:prSet>
      <dgm:spPr/>
      <dgm:t>
        <a:bodyPr/>
        <a:lstStyle/>
        <a:p>
          <a:endParaRPr lang="en-US"/>
        </a:p>
      </dgm:t>
    </dgm:pt>
    <dgm:pt modelId="{A8DEE381-E102-4522-B852-A5B29B0959BE}" type="pres">
      <dgm:prSet presAssocID="{05964B6A-1385-484E-8CC2-DD37FB569C2C}" presName="Name8" presStyleCnt="0"/>
      <dgm:spPr>
        <a:scene3d>
          <a:camera prst="orthographicFront"/>
          <a:lightRig rig="threePt" dir="t"/>
        </a:scene3d>
        <a:sp3d>
          <a:bevelT/>
        </a:sp3d>
      </dgm:spPr>
    </dgm:pt>
    <dgm:pt modelId="{987EB787-5C18-4334-A9F8-E659D0BDCCDE}" type="pres">
      <dgm:prSet presAssocID="{05964B6A-1385-484E-8CC2-DD37FB569C2C}" presName="level" presStyleLbl="node1" presStyleIdx="5" presStyleCnt="6">
        <dgm:presLayoutVars>
          <dgm:chMax val="1"/>
          <dgm:bulletEnabled val="1"/>
        </dgm:presLayoutVars>
      </dgm:prSet>
      <dgm:spPr/>
      <dgm:t>
        <a:bodyPr/>
        <a:lstStyle/>
        <a:p>
          <a:endParaRPr lang="en-US"/>
        </a:p>
      </dgm:t>
    </dgm:pt>
    <dgm:pt modelId="{4E564884-E735-41C5-A2D5-2A819CA7F30A}" type="pres">
      <dgm:prSet presAssocID="{05964B6A-1385-484E-8CC2-DD37FB569C2C}" presName="levelTx" presStyleLbl="revTx" presStyleIdx="0" presStyleCnt="0">
        <dgm:presLayoutVars>
          <dgm:chMax val="1"/>
          <dgm:bulletEnabled val="1"/>
        </dgm:presLayoutVars>
      </dgm:prSet>
      <dgm:spPr/>
      <dgm:t>
        <a:bodyPr/>
        <a:lstStyle/>
        <a:p>
          <a:endParaRPr lang="en-US"/>
        </a:p>
      </dgm:t>
    </dgm:pt>
  </dgm:ptLst>
  <dgm:cxnLst>
    <dgm:cxn modelId="{8AB4BB9C-614E-4B5E-86AD-898F5395FBDA}" type="presOf" srcId="{98A0C8E3-BA16-4A95-9E95-82D8EC38AC6A}" destId="{E3F184ED-8AC6-496F-B3EC-3ACB70E561B7}" srcOrd="0" destOrd="0" presId="urn:microsoft.com/office/officeart/2005/8/layout/pyramid1"/>
    <dgm:cxn modelId="{411A0CE7-2ACE-4F0D-8D32-7290C5909CD5}" srcId="{6EE479A8-09EB-4CDD-85FA-FC8FC42AE27A}" destId="{9B8C9C4C-FFD1-4AD7-9DAB-CD4B4B6505C4}" srcOrd="2" destOrd="0" parTransId="{E29DBF59-AC51-4336-8D21-D06059B4BE16}" sibTransId="{23C29F39-E28F-4930-A16B-61C557311149}"/>
    <dgm:cxn modelId="{B6108A58-61D9-4F0B-B093-5DC3C0532C6D}" type="presOf" srcId="{05964B6A-1385-484E-8CC2-DD37FB569C2C}" destId="{987EB787-5C18-4334-A9F8-E659D0BDCCDE}" srcOrd="0" destOrd="0" presId="urn:microsoft.com/office/officeart/2005/8/layout/pyramid1"/>
    <dgm:cxn modelId="{C1EA0AAB-B68C-40E9-B7CD-72344B1A818B}" type="presOf" srcId="{FA51679E-FE1C-451C-AB81-0494FC333A78}" destId="{3D6C53DE-BB49-4AC9-AC54-A5135733B850}" srcOrd="0" destOrd="0" presId="urn:microsoft.com/office/officeart/2005/8/layout/pyramid1"/>
    <dgm:cxn modelId="{978C64DD-E842-4D13-9C11-1DB49B1DCB2E}" srcId="{6EE479A8-09EB-4CDD-85FA-FC8FC42AE27A}" destId="{05964B6A-1385-484E-8CC2-DD37FB569C2C}" srcOrd="5" destOrd="0" parTransId="{DA0351FA-FAF4-432F-B85D-53A167C4916A}" sibTransId="{0E9817F0-38F0-4FCB-8E10-F2E8BC092626}"/>
    <dgm:cxn modelId="{0A4DBA26-A8DC-468E-AA22-10518BEFD44E}" type="presOf" srcId="{A3DFDEE9-EB3A-49E1-83CF-7AD29180BD63}" destId="{8FB59BEC-846F-469C-B627-31A67D2A5499}" srcOrd="0" destOrd="0" presId="urn:microsoft.com/office/officeart/2005/8/layout/pyramid1"/>
    <dgm:cxn modelId="{40A05A4C-4AEE-4656-A4CA-D2C1B60B6DA7}" type="presOf" srcId="{9850134D-9755-4534-9A33-844098DC6D53}" destId="{1214D1D5-7B4F-4D01-B0CD-309028E63DE6}" srcOrd="0" destOrd="0" presId="urn:microsoft.com/office/officeart/2005/8/layout/pyramid1"/>
    <dgm:cxn modelId="{24A919F5-ADD6-40E1-8E35-23AEEF8A466B}" type="presOf" srcId="{FA51679E-FE1C-451C-AB81-0494FC333A78}" destId="{A63F502C-125D-459D-B0C9-6B69AD8DBE9D}" srcOrd="1" destOrd="0" presId="urn:microsoft.com/office/officeart/2005/8/layout/pyramid1"/>
    <dgm:cxn modelId="{5DC5829C-39B9-4524-8617-C28BAF5F3D2B}" type="presOf" srcId="{9850134D-9755-4534-9A33-844098DC6D53}" destId="{3077CBD0-32CD-4947-B615-1CB478F77975}" srcOrd="1" destOrd="0" presId="urn:microsoft.com/office/officeart/2005/8/layout/pyramid1"/>
    <dgm:cxn modelId="{2CFF8D9E-8002-4EAD-8A06-6B96E92664D7}" srcId="{6EE479A8-09EB-4CDD-85FA-FC8FC42AE27A}" destId="{9850134D-9755-4534-9A33-844098DC6D53}" srcOrd="1" destOrd="0" parTransId="{A9FF9D35-B912-4D01-A679-7342CE90EE35}" sibTransId="{C2B15F02-F847-4B2F-9D90-96156B367C52}"/>
    <dgm:cxn modelId="{7DD88A64-4245-4001-8392-9A09990046B8}" srcId="{6EE479A8-09EB-4CDD-85FA-FC8FC42AE27A}" destId="{FA51679E-FE1C-451C-AB81-0494FC333A78}" srcOrd="3" destOrd="0" parTransId="{E9BFE7B3-3EAF-48EE-8020-1DA25621A08B}" sibTransId="{AC05C400-B601-4D97-A772-AA8CA3CDD722}"/>
    <dgm:cxn modelId="{33E50405-320A-4750-BF05-A83D27D903A8}" type="presOf" srcId="{05964B6A-1385-484E-8CC2-DD37FB569C2C}" destId="{4E564884-E735-41C5-A2D5-2A819CA7F30A}" srcOrd="1" destOrd="0" presId="urn:microsoft.com/office/officeart/2005/8/layout/pyramid1"/>
    <dgm:cxn modelId="{05ABE516-BD73-419A-9CE5-B6B11766DB5A}" type="presOf" srcId="{9B8C9C4C-FFD1-4AD7-9DAB-CD4B4B6505C4}" destId="{5CB2AD80-531C-4812-AE86-C5FCB65DCCCD}" srcOrd="1" destOrd="0" presId="urn:microsoft.com/office/officeart/2005/8/layout/pyramid1"/>
    <dgm:cxn modelId="{5485A64F-08BA-4C4C-A2ED-B84BA4A375F0}" type="presOf" srcId="{6EE479A8-09EB-4CDD-85FA-FC8FC42AE27A}" destId="{8817FF64-8A79-4EF9-8BFA-5DF4C81AB221}" srcOrd="0" destOrd="0" presId="urn:microsoft.com/office/officeart/2005/8/layout/pyramid1"/>
    <dgm:cxn modelId="{2B1849D9-7957-49F4-8326-8AA40E3F9465}" srcId="{6EE479A8-09EB-4CDD-85FA-FC8FC42AE27A}" destId="{A3DFDEE9-EB3A-49E1-83CF-7AD29180BD63}" srcOrd="0" destOrd="0" parTransId="{BF66F159-3B32-4A5F-973F-226AF7AF6B5E}" sibTransId="{70B77638-2E7D-4A5B-A778-AE427082CCF3}"/>
    <dgm:cxn modelId="{4ED1CD15-BEC0-46D0-A1DB-DDD2F0053792}" type="presOf" srcId="{A3DFDEE9-EB3A-49E1-83CF-7AD29180BD63}" destId="{9015497B-BAC1-45A7-AB51-B1699AF65B5A}" srcOrd="1" destOrd="0" presId="urn:microsoft.com/office/officeart/2005/8/layout/pyramid1"/>
    <dgm:cxn modelId="{652C9E54-1D11-46C2-A612-C1813944EFE9}" type="presOf" srcId="{98A0C8E3-BA16-4A95-9E95-82D8EC38AC6A}" destId="{5E070EAC-AF8C-4D13-9D93-309FC262A3F1}" srcOrd="1" destOrd="0" presId="urn:microsoft.com/office/officeart/2005/8/layout/pyramid1"/>
    <dgm:cxn modelId="{88DD1676-E9E1-4325-83B2-F8A5628CC62B}" srcId="{6EE479A8-09EB-4CDD-85FA-FC8FC42AE27A}" destId="{98A0C8E3-BA16-4A95-9E95-82D8EC38AC6A}" srcOrd="4" destOrd="0" parTransId="{13C4B59F-72D9-4AE5-9ACD-596268B81AC2}" sibTransId="{5F242A44-5973-4888-8592-AF2A7D3FD843}"/>
    <dgm:cxn modelId="{50152194-E570-48F1-9FD5-8FA94335595C}" type="presOf" srcId="{9B8C9C4C-FFD1-4AD7-9DAB-CD4B4B6505C4}" destId="{B83F82BA-2ED8-40BC-A6EA-1B980996D661}" srcOrd="0" destOrd="0" presId="urn:microsoft.com/office/officeart/2005/8/layout/pyramid1"/>
    <dgm:cxn modelId="{AA428C89-F0F9-48EE-8A87-F46225BA3665}" type="presParOf" srcId="{8817FF64-8A79-4EF9-8BFA-5DF4C81AB221}" destId="{C19F5149-DD9A-4803-980C-A9A412A1F5E7}" srcOrd="0" destOrd="0" presId="urn:microsoft.com/office/officeart/2005/8/layout/pyramid1"/>
    <dgm:cxn modelId="{CDF85690-67E5-4F8C-A8B7-8C7F42AFADFD}" type="presParOf" srcId="{C19F5149-DD9A-4803-980C-A9A412A1F5E7}" destId="{8FB59BEC-846F-469C-B627-31A67D2A5499}" srcOrd="0" destOrd="0" presId="urn:microsoft.com/office/officeart/2005/8/layout/pyramid1"/>
    <dgm:cxn modelId="{AEE723F2-3B98-4897-B6AB-D024C0475F59}" type="presParOf" srcId="{C19F5149-DD9A-4803-980C-A9A412A1F5E7}" destId="{9015497B-BAC1-45A7-AB51-B1699AF65B5A}" srcOrd="1" destOrd="0" presId="urn:microsoft.com/office/officeart/2005/8/layout/pyramid1"/>
    <dgm:cxn modelId="{B167B964-CEF2-4070-8C19-A229FBF28537}" type="presParOf" srcId="{8817FF64-8A79-4EF9-8BFA-5DF4C81AB221}" destId="{8227E89D-D63E-4468-A1E9-DEB19F5B0087}" srcOrd="1" destOrd="0" presId="urn:microsoft.com/office/officeart/2005/8/layout/pyramid1"/>
    <dgm:cxn modelId="{8AD11A73-C926-4DD5-A6F9-D3C1EC67CAAD}" type="presParOf" srcId="{8227E89D-D63E-4468-A1E9-DEB19F5B0087}" destId="{1214D1D5-7B4F-4D01-B0CD-309028E63DE6}" srcOrd="0" destOrd="0" presId="urn:microsoft.com/office/officeart/2005/8/layout/pyramid1"/>
    <dgm:cxn modelId="{AEC46B36-ED32-4E4F-8E89-949EBC326047}" type="presParOf" srcId="{8227E89D-D63E-4468-A1E9-DEB19F5B0087}" destId="{3077CBD0-32CD-4947-B615-1CB478F77975}" srcOrd="1" destOrd="0" presId="urn:microsoft.com/office/officeart/2005/8/layout/pyramid1"/>
    <dgm:cxn modelId="{AA57058D-BDB4-4177-9E39-C8DD30D24E51}" type="presParOf" srcId="{8817FF64-8A79-4EF9-8BFA-5DF4C81AB221}" destId="{485D8316-82A5-4E73-9998-D1E236401FD2}" srcOrd="2" destOrd="0" presId="urn:microsoft.com/office/officeart/2005/8/layout/pyramid1"/>
    <dgm:cxn modelId="{A3BE1C15-11C8-406C-B111-1119C356E96A}" type="presParOf" srcId="{485D8316-82A5-4E73-9998-D1E236401FD2}" destId="{B83F82BA-2ED8-40BC-A6EA-1B980996D661}" srcOrd="0" destOrd="0" presId="urn:microsoft.com/office/officeart/2005/8/layout/pyramid1"/>
    <dgm:cxn modelId="{F418B2CD-90EB-4012-9644-C5F95945FF65}" type="presParOf" srcId="{485D8316-82A5-4E73-9998-D1E236401FD2}" destId="{5CB2AD80-531C-4812-AE86-C5FCB65DCCCD}" srcOrd="1" destOrd="0" presId="urn:microsoft.com/office/officeart/2005/8/layout/pyramid1"/>
    <dgm:cxn modelId="{A4ECB459-3955-429B-94BC-2055B33C1314}" type="presParOf" srcId="{8817FF64-8A79-4EF9-8BFA-5DF4C81AB221}" destId="{5D93216B-3F45-44FA-89EE-6BCD69CD8B1A}" srcOrd="3" destOrd="0" presId="urn:microsoft.com/office/officeart/2005/8/layout/pyramid1"/>
    <dgm:cxn modelId="{F199555F-8D34-4355-9B9B-F382967F5ADA}" type="presParOf" srcId="{5D93216B-3F45-44FA-89EE-6BCD69CD8B1A}" destId="{3D6C53DE-BB49-4AC9-AC54-A5135733B850}" srcOrd="0" destOrd="0" presId="urn:microsoft.com/office/officeart/2005/8/layout/pyramid1"/>
    <dgm:cxn modelId="{79332D20-3C4E-41BC-B3BA-7C5720AB6A02}" type="presParOf" srcId="{5D93216B-3F45-44FA-89EE-6BCD69CD8B1A}" destId="{A63F502C-125D-459D-B0C9-6B69AD8DBE9D}" srcOrd="1" destOrd="0" presId="urn:microsoft.com/office/officeart/2005/8/layout/pyramid1"/>
    <dgm:cxn modelId="{BD5166C8-400D-4BBA-816A-7F2B1CBE25DA}" type="presParOf" srcId="{8817FF64-8A79-4EF9-8BFA-5DF4C81AB221}" destId="{ED959E76-81E8-4407-827A-3B1B9000776C}" srcOrd="4" destOrd="0" presId="urn:microsoft.com/office/officeart/2005/8/layout/pyramid1"/>
    <dgm:cxn modelId="{113EF86A-2AA0-420B-80DD-49E5150B5454}" type="presParOf" srcId="{ED959E76-81E8-4407-827A-3B1B9000776C}" destId="{E3F184ED-8AC6-496F-B3EC-3ACB70E561B7}" srcOrd="0" destOrd="0" presId="urn:microsoft.com/office/officeart/2005/8/layout/pyramid1"/>
    <dgm:cxn modelId="{7A74EECB-8275-40A9-B2BE-89CE1F9627D3}" type="presParOf" srcId="{ED959E76-81E8-4407-827A-3B1B9000776C}" destId="{5E070EAC-AF8C-4D13-9D93-309FC262A3F1}" srcOrd="1" destOrd="0" presId="urn:microsoft.com/office/officeart/2005/8/layout/pyramid1"/>
    <dgm:cxn modelId="{853EB63E-F52E-4820-9A76-8E607F34C756}" type="presParOf" srcId="{8817FF64-8A79-4EF9-8BFA-5DF4C81AB221}" destId="{A8DEE381-E102-4522-B852-A5B29B0959BE}" srcOrd="5" destOrd="0" presId="urn:microsoft.com/office/officeart/2005/8/layout/pyramid1"/>
    <dgm:cxn modelId="{087538FF-2B52-4A56-B209-589FA0C56E4A}" type="presParOf" srcId="{A8DEE381-E102-4522-B852-A5B29B0959BE}" destId="{987EB787-5C18-4334-A9F8-E659D0BDCCDE}" srcOrd="0" destOrd="0" presId="urn:microsoft.com/office/officeart/2005/8/layout/pyramid1"/>
    <dgm:cxn modelId="{09DB3578-72DA-44F9-9C22-AC7A6FADE1AD}" type="presParOf" srcId="{A8DEE381-E102-4522-B852-A5B29B0959BE}" destId="{4E564884-E735-41C5-A2D5-2A819CA7F30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34608-9E51-4E48-B377-764006F62561}">
      <dsp:nvSpPr>
        <dsp:cNvPr id="0" name=""/>
        <dsp:cNvSpPr/>
      </dsp:nvSpPr>
      <dsp:spPr>
        <a:xfrm>
          <a:off x="636" y="460519"/>
          <a:ext cx="1367023" cy="1367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Quality</a:t>
          </a:r>
          <a:endParaRPr lang="en-US" sz="1800" b="1" kern="1200" dirty="0" smtClean="0">
            <a:solidFill>
              <a:schemeClr val="tx1"/>
            </a:solidFill>
            <a:effectLst>
              <a:outerShdw blurRad="38100" dist="38100" dir="2700000" algn="tl">
                <a:srgbClr val="000000">
                  <a:alpha val="43137"/>
                </a:srgbClr>
              </a:outerShdw>
            </a:effectLst>
          </a:endParaRPr>
        </a:p>
        <a:p>
          <a:pPr lvl="0" algn="ctr" defTabSz="10668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(SDLC)</a:t>
          </a:r>
          <a:endParaRPr lang="en-US" sz="2400" b="1" kern="1200" dirty="0">
            <a:solidFill>
              <a:schemeClr val="tx1"/>
            </a:solidFill>
            <a:effectLst>
              <a:outerShdw blurRad="38100" dist="38100" dir="2700000" algn="tl">
                <a:srgbClr val="000000">
                  <a:alpha val="43137"/>
                </a:srgbClr>
              </a:outerShdw>
            </a:effectLst>
          </a:endParaRPr>
        </a:p>
      </dsp:txBody>
      <dsp:txXfrm>
        <a:off x="200832" y="660715"/>
        <a:ext cx="966631" cy="966631"/>
      </dsp:txXfrm>
    </dsp:sp>
    <dsp:sp modelId="{D3D0612D-AD7B-459D-9955-4502BF4EB484}">
      <dsp:nvSpPr>
        <dsp:cNvPr id="0" name=""/>
        <dsp:cNvSpPr/>
      </dsp:nvSpPr>
      <dsp:spPr>
        <a:xfrm>
          <a:off x="1478662" y="747594"/>
          <a:ext cx="792873" cy="792873"/>
        </a:xfrm>
        <a:prstGeom prst="mathPlus">
          <a:avLst/>
        </a:prstGeom>
        <a:solidFill>
          <a:srgbClr val="F66708"/>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583757" y="1050789"/>
        <a:ext cx="582683" cy="186483"/>
      </dsp:txXfrm>
    </dsp:sp>
    <dsp:sp modelId="{6FCF777B-920D-4CB2-B874-572CB703EA99}">
      <dsp:nvSpPr>
        <dsp:cNvPr id="0" name=""/>
        <dsp:cNvSpPr/>
      </dsp:nvSpPr>
      <dsp:spPr>
        <a:xfrm>
          <a:off x="2382537" y="460519"/>
          <a:ext cx="1367023" cy="1367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Security</a:t>
          </a:r>
          <a:endParaRPr lang="en-US" sz="2200" b="1" kern="1200" dirty="0">
            <a:solidFill>
              <a:schemeClr val="tx1"/>
            </a:solidFill>
            <a:effectLst>
              <a:outerShdw blurRad="38100" dist="38100" dir="2700000" algn="tl">
                <a:srgbClr val="000000">
                  <a:alpha val="43137"/>
                </a:srgbClr>
              </a:outerShdw>
            </a:effectLst>
          </a:endParaRPr>
        </a:p>
      </dsp:txBody>
      <dsp:txXfrm>
        <a:off x="2582733" y="660715"/>
        <a:ext cx="966631" cy="966631"/>
      </dsp:txXfrm>
    </dsp:sp>
    <dsp:sp modelId="{AD3EE1AF-7EED-454D-BA76-8635CA8CB5F0}">
      <dsp:nvSpPr>
        <dsp:cNvPr id="0" name=""/>
        <dsp:cNvSpPr/>
      </dsp:nvSpPr>
      <dsp:spPr>
        <a:xfrm>
          <a:off x="3860563" y="747594"/>
          <a:ext cx="792873" cy="792873"/>
        </a:xfrm>
        <a:prstGeom prst="mathPlus">
          <a:avLst/>
        </a:prstGeom>
        <a:solidFill>
          <a:srgbClr val="F66708"/>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965658" y="1050789"/>
        <a:ext cx="582683" cy="186483"/>
      </dsp:txXfrm>
    </dsp:sp>
    <dsp:sp modelId="{01BBB6C4-AD32-4DD6-882D-26F866CDAD67}">
      <dsp:nvSpPr>
        <dsp:cNvPr id="0" name=""/>
        <dsp:cNvSpPr/>
      </dsp:nvSpPr>
      <dsp:spPr>
        <a:xfrm>
          <a:off x="4764439" y="460519"/>
          <a:ext cx="1367023" cy="1367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Privacy</a:t>
          </a:r>
          <a:endParaRPr lang="en-US" sz="2400" b="1" kern="1200" dirty="0">
            <a:solidFill>
              <a:schemeClr val="tx1"/>
            </a:solidFill>
            <a:effectLst>
              <a:outerShdw blurRad="38100" dist="38100" dir="2700000" algn="tl">
                <a:srgbClr val="000000">
                  <a:alpha val="43137"/>
                </a:srgbClr>
              </a:outerShdw>
            </a:effectLst>
          </a:endParaRPr>
        </a:p>
      </dsp:txBody>
      <dsp:txXfrm>
        <a:off x="4964635" y="660715"/>
        <a:ext cx="966631" cy="966631"/>
      </dsp:txXfrm>
    </dsp:sp>
    <dsp:sp modelId="{9FA1BD52-5191-4E46-88EE-B3E2E6E07BA6}">
      <dsp:nvSpPr>
        <dsp:cNvPr id="0" name=""/>
        <dsp:cNvSpPr/>
      </dsp:nvSpPr>
      <dsp:spPr>
        <a:xfrm>
          <a:off x="6242465" y="747594"/>
          <a:ext cx="792873" cy="792873"/>
        </a:xfrm>
        <a:prstGeom prst="mathEqual">
          <a:avLst/>
        </a:prstGeom>
        <a:solidFill>
          <a:srgbClr val="F66708"/>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a:off x="6347560" y="910926"/>
        <a:ext cx="582683" cy="466209"/>
      </dsp:txXfrm>
    </dsp:sp>
    <dsp:sp modelId="{A6803464-07CF-40E4-93A3-4AA8FCEA0B88}">
      <dsp:nvSpPr>
        <dsp:cNvPr id="0" name=""/>
        <dsp:cNvSpPr/>
      </dsp:nvSpPr>
      <dsp:spPr>
        <a:xfrm>
          <a:off x="7146341" y="442358"/>
          <a:ext cx="1311221" cy="1403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SDL</a:t>
          </a:r>
          <a:endParaRPr lang="en-US" sz="2000" b="1" kern="1200" dirty="0">
            <a:solidFill>
              <a:schemeClr val="tx1"/>
            </a:solidFill>
            <a:effectLst>
              <a:outerShdw blurRad="38100" dist="38100" dir="2700000" algn="tl">
                <a:srgbClr val="000000">
                  <a:alpha val="43137"/>
                </a:srgbClr>
              </a:outerShdw>
            </a:effectLst>
          </a:endParaRPr>
        </a:p>
      </dsp:txBody>
      <dsp:txXfrm>
        <a:off x="7338365" y="647873"/>
        <a:ext cx="927173" cy="992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59BEC-846F-469C-B627-31A67D2A5499}">
      <dsp:nvSpPr>
        <dsp:cNvPr id="0" name=""/>
        <dsp:cNvSpPr/>
      </dsp:nvSpPr>
      <dsp:spPr>
        <a:xfrm>
          <a:off x="2540000" y="0"/>
          <a:ext cx="1016000" cy="677333"/>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solidFill>
              <a:schemeClr val="bg1"/>
            </a:solidFill>
          </a:endParaRPr>
        </a:p>
        <a:p>
          <a:pPr lvl="0" algn="ctr" defTabSz="622300">
            <a:lnSpc>
              <a:spcPct val="90000"/>
            </a:lnSpc>
            <a:spcBef>
              <a:spcPct val="0"/>
            </a:spcBef>
            <a:spcAft>
              <a:spcPct val="35000"/>
            </a:spcAft>
          </a:pPr>
          <a:endParaRPr lang="en-US" sz="1200" kern="1200" dirty="0" smtClean="0">
            <a:solidFill>
              <a:schemeClr val="bg1"/>
            </a:solidFill>
          </a:endParaRPr>
        </a:p>
        <a:p>
          <a:pPr lvl="0" algn="ctr" defTabSz="622300">
            <a:lnSpc>
              <a:spcPct val="90000"/>
            </a:lnSpc>
            <a:spcBef>
              <a:spcPct val="0"/>
            </a:spcBef>
            <a:spcAft>
              <a:spcPct val="35000"/>
            </a:spcAft>
          </a:pPr>
          <a:r>
            <a:rPr lang="en-US" sz="1600" kern="1200" dirty="0" smtClean="0">
              <a:solidFill>
                <a:schemeClr val="bg1"/>
              </a:solidFill>
            </a:rPr>
            <a:t>Incident</a:t>
          </a:r>
          <a:endParaRPr lang="en-US" sz="2400" kern="1200" dirty="0">
            <a:solidFill>
              <a:schemeClr val="bg1"/>
            </a:solidFill>
          </a:endParaRPr>
        </a:p>
      </dsp:txBody>
      <dsp:txXfrm>
        <a:off x="2540000" y="0"/>
        <a:ext cx="1016000" cy="677333"/>
      </dsp:txXfrm>
    </dsp:sp>
    <dsp:sp modelId="{1214D1D5-7B4F-4D01-B0CD-309028E63DE6}">
      <dsp:nvSpPr>
        <dsp:cNvPr id="0" name=""/>
        <dsp:cNvSpPr/>
      </dsp:nvSpPr>
      <dsp:spPr>
        <a:xfrm>
          <a:off x="2032000" y="677333"/>
          <a:ext cx="2032000" cy="677333"/>
        </a:xfrm>
        <a:prstGeom prst="trapezoid">
          <a:avLst>
            <a:gd name="adj" fmla="val 75000"/>
          </a:avLst>
        </a:prstGeom>
        <a:solidFill>
          <a:srgbClr val="F66708"/>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Attack / Exploit</a:t>
          </a:r>
          <a:endParaRPr lang="en-US" sz="1800" kern="1200" dirty="0"/>
        </a:p>
      </dsp:txBody>
      <dsp:txXfrm>
        <a:off x="2387600" y="677333"/>
        <a:ext cx="1320800" cy="677333"/>
      </dsp:txXfrm>
    </dsp:sp>
    <dsp:sp modelId="{B83F82BA-2ED8-40BC-A6EA-1B980996D661}">
      <dsp:nvSpPr>
        <dsp:cNvPr id="0" name=""/>
        <dsp:cNvSpPr/>
      </dsp:nvSpPr>
      <dsp:spPr>
        <a:xfrm>
          <a:off x="1523999" y="1354666"/>
          <a:ext cx="3048000" cy="677333"/>
        </a:xfrm>
        <a:prstGeom prst="trapezoid">
          <a:avLst>
            <a:gd name="adj" fmla="val 75000"/>
          </a:avLst>
        </a:prstGeom>
        <a:solidFill>
          <a:srgbClr val="FFFF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Vulnerability</a:t>
          </a:r>
          <a:endParaRPr lang="en-US" sz="2000" kern="1200" dirty="0"/>
        </a:p>
      </dsp:txBody>
      <dsp:txXfrm>
        <a:off x="2057399" y="1354666"/>
        <a:ext cx="1981200" cy="677333"/>
      </dsp:txXfrm>
    </dsp:sp>
    <dsp:sp modelId="{3D6C53DE-BB49-4AC9-AC54-A5135733B850}">
      <dsp:nvSpPr>
        <dsp:cNvPr id="0" name=""/>
        <dsp:cNvSpPr/>
      </dsp:nvSpPr>
      <dsp:spPr>
        <a:xfrm>
          <a:off x="1015999" y="2032000"/>
          <a:ext cx="4064000" cy="677333"/>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Error</a:t>
          </a:r>
          <a:endParaRPr lang="en-US" sz="2000" kern="1200" dirty="0">
            <a:solidFill>
              <a:schemeClr val="bg1"/>
            </a:solidFill>
          </a:endParaRPr>
        </a:p>
      </dsp:txBody>
      <dsp:txXfrm>
        <a:off x="1727199" y="2032000"/>
        <a:ext cx="2641600" cy="677333"/>
      </dsp:txXfrm>
    </dsp:sp>
    <dsp:sp modelId="{E3F184ED-8AC6-496F-B3EC-3ACB70E561B7}">
      <dsp:nvSpPr>
        <dsp:cNvPr id="0" name=""/>
        <dsp:cNvSpPr/>
      </dsp:nvSpPr>
      <dsp:spPr>
        <a:xfrm>
          <a:off x="507999" y="2709333"/>
          <a:ext cx="5080000" cy="677333"/>
        </a:xfrm>
        <a:prstGeom prst="trapezoid">
          <a:avLst>
            <a:gd name="adj" fmla="val 75000"/>
          </a:avLst>
        </a:prstGeom>
        <a:solidFill>
          <a:srgbClr val="0066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Defect</a:t>
          </a:r>
          <a:endParaRPr lang="en-US" sz="2000" kern="1200" dirty="0">
            <a:solidFill>
              <a:schemeClr val="bg1"/>
            </a:solidFill>
          </a:endParaRPr>
        </a:p>
      </dsp:txBody>
      <dsp:txXfrm>
        <a:off x="1396999" y="2709333"/>
        <a:ext cx="3302000" cy="677333"/>
      </dsp:txXfrm>
    </dsp:sp>
    <dsp:sp modelId="{987EB787-5C18-4334-A9F8-E659D0BDCCDE}">
      <dsp:nvSpPr>
        <dsp:cNvPr id="0" name=""/>
        <dsp:cNvSpPr/>
      </dsp:nvSpPr>
      <dsp:spPr>
        <a:xfrm>
          <a:off x="0" y="3386666"/>
          <a:ext cx="6096000" cy="677333"/>
        </a:xfrm>
        <a:prstGeom prst="trapezoid">
          <a:avLst>
            <a:gd name="adj" fmla="val 75000"/>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Insecure Coding</a:t>
          </a:r>
          <a:endParaRPr lang="en-US" sz="2000" kern="1200" dirty="0">
            <a:solidFill>
              <a:schemeClr val="bg1"/>
            </a:solidFill>
          </a:endParaRPr>
        </a:p>
      </dsp:txBody>
      <dsp:txXfrm>
        <a:off x="1066799" y="3386666"/>
        <a:ext cx="3962400" cy="6773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8"/>
            <a:ext cx="2971800"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11225" eaLnBrk="0" hangingPunct="0">
              <a:defRPr sz="1000" i="1">
                <a:latin typeface="Arial" charset="0"/>
                <a:cs typeface="+mn-cs"/>
              </a:defRPr>
            </a:lvl1pPr>
          </a:lstStyle>
          <a:p>
            <a:pPr>
              <a:defRPr/>
            </a:pPr>
            <a:r>
              <a:rPr lang="en-US"/>
              <a:t>Assurance and Advisory Business Services</a:t>
            </a:r>
          </a:p>
        </p:txBody>
      </p:sp>
      <p:sp>
        <p:nvSpPr>
          <p:cNvPr id="4099" name="Rectangle 3"/>
          <p:cNvSpPr>
            <a:spLocks noGrp="1" noChangeArrowheads="1"/>
          </p:cNvSpPr>
          <p:nvPr>
            <p:ph type="dt" sz="quarter" idx="1"/>
          </p:nvPr>
        </p:nvSpPr>
        <p:spPr bwMode="auto">
          <a:xfrm>
            <a:off x="3886200" y="-1588"/>
            <a:ext cx="2971800"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1225" eaLnBrk="0" hangingPunct="0">
              <a:defRPr sz="1000" i="1">
                <a:latin typeface="Arial" charset="0"/>
                <a:cs typeface="+mn-cs"/>
              </a:defRPr>
            </a:lvl1pPr>
          </a:lstStyle>
          <a:p>
            <a:pPr>
              <a:defRPr/>
            </a:pPr>
            <a:fld id="{C94973C2-C077-42BD-B9C5-7281761C7720}" type="datetime4">
              <a:rPr lang="en-US"/>
              <a:pPr>
                <a:defRPr/>
              </a:pPr>
              <a:t>November 6, 2013</a:t>
            </a:fld>
            <a:endParaRPr lang="en-US"/>
          </a:p>
        </p:txBody>
      </p:sp>
      <p:sp>
        <p:nvSpPr>
          <p:cNvPr id="4100" name="Rectangle 4"/>
          <p:cNvSpPr>
            <a:spLocks noGrp="1" noChangeArrowheads="1"/>
          </p:cNvSpPr>
          <p:nvPr>
            <p:ph type="sldNum" sz="quarter" idx="3"/>
          </p:nvPr>
        </p:nvSpPr>
        <p:spPr bwMode="auto">
          <a:xfrm>
            <a:off x="3886200" y="8759825"/>
            <a:ext cx="2971800"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5pPr lvl="4" algn="r" defTabSz="911225" eaLnBrk="0" hangingPunct="0">
              <a:defRPr sz="1000" i="1">
                <a:latin typeface="Arial" charset="0"/>
                <a:cs typeface="+mn-cs"/>
              </a:defRPr>
            </a:lvl5pPr>
          </a:lstStyle>
          <a:p>
            <a:pPr lvl="4">
              <a:defRPr/>
            </a:pPr>
            <a:fld id="{C5CDC82C-BD96-46CE-BF8F-2D80B4E5003D}" type="slidenum">
              <a:rPr lang="en-US"/>
              <a:pPr lvl="4">
                <a:defRPr/>
              </a:pPr>
              <a:t>‹#›</a:t>
            </a:fld>
            <a:endParaRPr lang="en-US"/>
          </a:p>
        </p:txBody>
      </p:sp>
      <p:sp>
        <p:nvSpPr>
          <p:cNvPr id="4101" name="Rectangle 5"/>
          <p:cNvSpPr>
            <a:spLocks noGrp="1" noChangeArrowheads="1"/>
          </p:cNvSpPr>
          <p:nvPr>
            <p:ph type="ftr" sz="quarter" idx="2"/>
          </p:nvPr>
        </p:nvSpPr>
        <p:spPr bwMode="auto">
          <a:xfrm>
            <a:off x="14288" y="8774113"/>
            <a:ext cx="2967037" cy="430212"/>
          </a:xfrm>
          <a:prstGeom prst="rect">
            <a:avLst/>
          </a:prstGeom>
          <a:noFill/>
          <a:ln w="9525">
            <a:noFill/>
            <a:miter lim="800000"/>
            <a:headEnd/>
            <a:tailEnd/>
          </a:ln>
          <a:effectLst/>
        </p:spPr>
        <p:txBody>
          <a:bodyPr vert="horz" wrap="square" lIns="14288" tIns="0" rIns="14288" bIns="0" numCol="1" anchor="b" anchorCtr="0" compatLnSpc="1">
            <a:prstTxWarp prst="textNoShape">
              <a:avLst/>
            </a:prstTxWarp>
          </a:bodyPr>
          <a:lstStyle>
            <a:lvl1pPr defTabSz="493713" eaLnBrk="0" hangingPunct="0">
              <a:defRPr sz="700" i="1">
                <a:solidFill>
                  <a:schemeClr val="accent1"/>
                </a:solidFill>
                <a:latin typeface="Arial" charset="0"/>
                <a:cs typeface="+mn-cs"/>
              </a:defRPr>
            </a:lvl1pPr>
          </a:lstStyle>
          <a:p>
            <a:pPr>
              <a:defRPr/>
            </a:pPr>
            <a:endParaRPr lang="en-US"/>
          </a:p>
        </p:txBody>
      </p:sp>
    </p:spTree>
    <p:extLst>
      <p:ext uri="{BB962C8B-B14F-4D97-AF65-F5344CB8AC3E}">
        <p14:creationId xmlns:p14="http://schemas.microsoft.com/office/powerpoint/2010/main" val="965109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11225" eaLnBrk="0" hangingPunct="0">
              <a:defRPr sz="1000" i="1">
                <a:latin typeface="Arial" charset="0"/>
                <a:cs typeface="+mn-cs"/>
              </a:defRPr>
            </a:lvl1pPr>
          </a:lstStyle>
          <a:p>
            <a:pPr>
              <a:defRPr/>
            </a:pPr>
            <a:r>
              <a:rPr lang="en-US"/>
              <a:t>Assurance and Advisory Business Services</a:t>
            </a:r>
          </a:p>
        </p:txBody>
      </p:sp>
      <p:sp>
        <p:nvSpPr>
          <p:cNvPr id="2051" name="Rectangle 3"/>
          <p:cNvSpPr>
            <a:spLocks noGrp="1" noChangeArrowheads="1"/>
          </p:cNvSpPr>
          <p:nvPr>
            <p:ph type="dt" idx="1"/>
          </p:nvPr>
        </p:nvSpPr>
        <p:spPr bwMode="auto">
          <a:xfrm>
            <a:off x="3886200" y="-1588"/>
            <a:ext cx="2971800"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1225" eaLnBrk="0" hangingPunct="0">
              <a:defRPr sz="1000" i="1">
                <a:latin typeface="Arial" charset="0"/>
                <a:cs typeface="+mn-cs"/>
              </a:defRPr>
            </a:lvl1pPr>
          </a:lstStyle>
          <a:p>
            <a:pPr>
              <a:defRPr/>
            </a:pPr>
            <a:fld id="{4D3C153E-05DE-42D8-B783-D347364814C7}" type="datetime4">
              <a:rPr lang="en-US"/>
              <a:pPr>
                <a:defRPr/>
              </a:pPr>
              <a:t>November 6, 2013</a:t>
            </a:fld>
            <a:endParaRPr lang="en-US"/>
          </a:p>
        </p:txBody>
      </p:sp>
      <p:sp>
        <p:nvSpPr>
          <p:cNvPr id="6148" name="Rectangle 4"/>
          <p:cNvSpPr>
            <a:spLocks noGrp="1" noRot="1" noChangeAspect="1" noChangeArrowheads="1" noTextEdit="1"/>
          </p:cNvSpPr>
          <p:nvPr>
            <p:ph type="sldImg" idx="2"/>
          </p:nvPr>
        </p:nvSpPr>
        <p:spPr bwMode="auto">
          <a:xfrm>
            <a:off x="1130300" y="698500"/>
            <a:ext cx="4597400" cy="3444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79913"/>
            <a:ext cx="5029200" cy="4148137"/>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59825"/>
            <a:ext cx="2971800"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11225" eaLnBrk="0" hangingPunct="0">
              <a:defRPr sz="1000" i="1">
                <a:latin typeface="Arial"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759825"/>
            <a:ext cx="2971800"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1225" eaLnBrk="0" hangingPunct="0">
              <a:defRPr sz="1000" i="1">
                <a:latin typeface="Arial" charset="0"/>
                <a:cs typeface="+mn-cs"/>
              </a:defRPr>
            </a:lvl1pPr>
          </a:lstStyle>
          <a:p>
            <a:pPr>
              <a:defRPr/>
            </a:pPr>
            <a:fld id="{BAE10C65-BE2E-469A-809C-CB142317CC3A}" type="slidenum">
              <a:rPr lang="en-US"/>
              <a:pPr>
                <a:defRPr/>
              </a:pPr>
              <a:t>‹#›</a:t>
            </a:fld>
            <a:endParaRPr lang="en-US"/>
          </a:p>
        </p:txBody>
      </p:sp>
    </p:spTree>
    <p:extLst>
      <p:ext uri="{BB962C8B-B14F-4D97-AF65-F5344CB8AC3E}">
        <p14:creationId xmlns:p14="http://schemas.microsoft.com/office/powerpoint/2010/main" val="3240439769"/>
      </p:ext>
    </p:extLst>
  </p:cSld>
  <p:clrMap bg1="lt1" tx1="dk1" bg2="lt2" tx2="dk2" accent1="accent1" accent2="accent2" accent3="accent3" accent4="accent4" accent5="accent5" accent6="accent6" hlink="hlink" folHlink="folHlink"/>
  <p:hf ftr="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etworkworld.com/news/2010/111510-free-security.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msdn.microsoft.com/en-us/library/d3bbz7tz.aspx" TargetMode="External"/><Relationship Id="rId4" Type="http://schemas.openxmlformats.org/officeDocument/2006/relationships/hyperlink" Target="http://msdn.microsoft.com/en-us/library/ms173498.asp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Wilson_Kipsang"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en.wikipedia.org/wiki/Berlin_Marathon" TargetMode="External"/><Relationship Id="rId4" Type="http://schemas.openxmlformats.org/officeDocument/2006/relationships/hyperlink" Target="http://en.wikipedia.org/wiki/Keny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euters.com/article/2013/10/29/us-adobe-cyberattack-idUSBRE99S1DJ2013102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6338E-6794-8B43-910E-291B05A62D92}" type="slidenum">
              <a:rPr lang="en-US" smtClean="0"/>
              <a:pPr/>
              <a:t>1</a:t>
            </a:fld>
            <a:endParaRPr lang="en-US"/>
          </a:p>
        </p:txBody>
      </p:sp>
    </p:spTree>
    <p:extLst>
      <p:ext uri="{BB962C8B-B14F-4D97-AF65-F5344CB8AC3E}">
        <p14:creationId xmlns:p14="http://schemas.microsoft.com/office/powerpoint/2010/main" val="299665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pPr marL="0" marR="0" indent="0" algn="l" defTabSz="911225"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39 free security software tools</a:t>
            </a:r>
          </a:p>
          <a:p>
            <a:r>
              <a:rPr lang="en-US" dirty="0" smtClean="0">
                <a:hlinkClick r:id="rId3"/>
              </a:rPr>
              <a:t>http://www.networkworld.com/news/2010/111510-free-security.html</a:t>
            </a:r>
            <a:endParaRPr lang="en-US" dirty="0" smtClean="0"/>
          </a:p>
          <a:p>
            <a:endParaRPr lang="en-US" dirty="0" smtClean="0"/>
          </a:p>
          <a:p>
            <a:endParaRPr lang="en-US" dirty="0" smtClean="0"/>
          </a:p>
          <a:p>
            <a:r>
              <a:rPr lang="en-US" dirty="0" smtClean="0"/>
              <a:t>Microsoft</a:t>
            </a:r>
            <a:r>
              <a:rPr lang="en-US" baseline="0" dirty="0" smtClean="0"/>
              <a:t> Visual C++</a:t>
            </a:r>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mn-cs"/>
                <a:hlinkClick r:id="rId4"/>
              </a:rPr>
              <a:t>/analyze (Code Analysis)</a:t>
            </a:r>
            <a:r>
              <a:rPr lang="en-US" sz="1200" kern="1200" dirty="0" smtClean="0">
                <a:solidFill>
                  <a:schemeClr val="tx1"/>
                </a:solidFill>
                <a:effectLst/>
                <a:latin typeface="Arial" charset="0"/>
                <a:ea typeface="+mn-ea"/>
                <a:cs typeface="+mn-cs"/>
              </a:rPr>
              <a:t>This compiler option activates code analysis that reports potential security issues such as buffer overrun, un-initialized memory, null pointer dereferencing, and memory leaks. By default, this option is off. For more information, see </a:t>
            </a:r>
            <a:r>
              <a:rPr lang="en-US" sz="1200" u="none" strike="noStrike" kern="1200" dirty="0" smtClean="0">
                <a:solidFill>
                  <a:schemeClr val="tx1"/>
                </a:solidFill>
                <a:effectLst/>
                <a:latin typeface="Arial" charset="0"/>
                <a:ea typeface="+mn-ea"/>
                <a:cs typeface="+mn-cs"/>
                <a:hlinkClick r:id="rId5"/>
              </a:rPr>
              <a:t>Code Analysis for C/C++ Overview</a:t>
            </a:r>
            <a:r>
              <a:rPr lang="en-US" sz="1200" kern="1200" dirty="0" smtClean="0">
                <a:solidFill>
                  <a:schemeClr val="tx1"/>
                </a:solidFill>
                <a:effectLst/>
                <a:latin typeface="Arial" charset="0"/>
                <a:ea typeface="+mn-ea"/>
                <a:cs typeface="+mn-cs"/>
              </a:rPr>
              <a:t>.</a:t>
            </a:r>
          </a:p>
          <a:p>
            <a:endParaRPr lang="en-US" dirty="0"/>
          </a:p>
        </p:txBody>
      </p:sp>
      <p:sp>
        <p:nvSpPr>
          <p:cNvPr id="4" name="Header Placeholder 3"/>
          <p:cNvSpPr>
            <a:spLocks noGrp="1"/>
          </p:cNvSpPr>
          <p:nvPr>
            <p:ph type="hdr" sz="quarter" idx="10"/>
          </p:nvPr>
        </p:nvSpPr>
        <p:spPr/>
        <p:txBody>
          <a:bodyPr/>
          <a:lstStyle/>
          <a:p>
            <a:pPr>
              <a:defRPr/>
            </a:pPr>
            <a:r>
              <a:rPr lang="en-US" smtClean="0"/>
              <a:t>Assurance and Advisory Business Services</a:t>
            </a:r>
            <a:endParaRPr lang="en-US"/>
          </a:p>
        </p:txBody>
      </p:sp>
      <p:sp>
        <p:nvSpPr>
          <p:cNvPr id="5" name="Date Placeholder 4"/>
          <p:cNvSpPr>
            <a:spLocks noGrp="1"/>
          </p:cNvSpPr>
          <p:nvPr>
            <p:ph type="dt" idx="11"/>
          </p:nvPr>
        </p:nvSpPr>
        <p:spPr/>
        <p:txBody>
          <a:bodyPr/>
          <a:lstStyle/>
          <a:p>
            <a:pPr>
              <a:defRPr/>
            </a:pPr>
            <a:fld id="{4D3C153E-05DE-42D8-B783-D347364814C7}" type="datetime4">
              <a:rPr lang="en-US" smtClean="0"/>
              <a:pPr>
                <a:defRPr/>
              </a:pPr>
              <a:t>November 6, 2013</a:t>
            </a:fld>
            <a:endParaRPr lang="en-US"/>
          </a:p>
        </p:txBody>
      </p:sp>
      <p:sp>
        <p:nvSpPr>
          <p:cNvPr id="6" name="Slide Number Placeholder 5"/>
          <p:cNvSpPr>
            <a:spLocks noGrp="1"/>
          </p:cNvSpPr>
          <p:nvPr>
            <p:ph type="sldNum" sz="quarter" idx="12"/>
          </p:nvPr>
        </p:nvSpPr>
        <p:spPr/>
        <p:txBody>
          <a:bodyPr/>
          <a:lstStyle/>
          <a:p>
            <a:pPr>
              <a:defRPr/>
            </a:pPr>
            <a:fld id="{BAE10C65-BE2E-469A-809C-CB142317CC3A}" type="slidenum">
              <a:rPr lang="en-US" smtClean="0"/>
              <a:pPr>
                <a:defRPr/>
              </a:pPr>
              <a:t>23</a:t>
            </a:fld>
            <a:endParaRPr lang="en-US"/>
          </a:p>
        </p:txBody>
      </p:sp>
    </p:spTree>
    <p:extLst>
      <p:ext uri="{BB962C8B-B14F-4D97-AF65-F5344CB8AC3E}">
        <p14:creationId xmlns:p14="http://schemas.microsoft.com/office/powerpoint/2010/main" val="126097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IAAF world record for men, subject to ratification, is 2:03:23, set by </a:t>
            </a:r>
            <a:r>
              <a:rPr lang="en-US" sz="1200" b="0" i="0" u="none" strike="noStrike" kern="1200" dirty="0" smtClean="0">
                <a:solidFill>
                  <a:schemeClr val="tx1"/>
                </a:solidFill>
                <a:effectLst/>
                <a:latin typeface="Arial" charset="0"/>
                <a:ea typeface="+mn-ea"/>
                <a:cs typeface="+mn-cs"/>
                <a:hlinkClick r:id="rId3" tooltip="Wilson Kipsang"/>
              </a:rPr>
              <a:t>Wilson </a:t>
            </a:r>
            <a:r>
              <a:rPr lang="en-US" sz="1200" b="0" i="0" u="none" strike="noStrike" kern="1200" dirty="0" err="1" smtClean="0">
                <a:solidFill>
                  <a:schemeClr val="tx1"/>
                </a:solidFill>
                <a:effectLst/>
                <a:latin typeface="Arial" charset="0"/>
                <a:ea typeface="+mn-ea"/>
                <a:cs typeface="+mn-cs"/>
                <a:hlinkClick r:id="rId3" tooltip="Wilson Kipsang"/>
              </a:rPr>
              <a:t>Kipsang</a:t>
            </a:r>
            <a:r>
              <a:rPr lang="en-US" sz="1200" b="0" i="0" kern="1200" dirty="0" smtClean="0">
                <a:solidFill>
                  <a:schemeClr val="tx1"/>
                </a:solidFill>
                <a:effectLst/>
                <a:latin typeface="Arial" charset="0"/>
                <a:ea typeface="+mn-ea"/>
                <a:cs typeface="+mn-cs"/>
              </a:rPr>
              <a:t> of </a:t>
            </a:r>
            <a:r>
              <a:rPr lang="en-US" sz="1200" b="0" i="0" u="none" strike="noStrike" kern="1200" dirty="0" smtClean="0">
                <a:solidFill>
                  <a:schemeClr val="tx1"/>
                </a:solidFill>
                <a:effectLst/>
                <a:latin typeface="Arial" charset="0"/>
                <a:ea typeface="+mn-ea"/>
                <a:cs typeface="+mn-cs"/>
                <a:hlinkClick r:id="rId4" tooltip="Kenya"/>
              </a:rPr>
              <a:t>Kenya</a:t>
            </a:r>
            <a:r>
              <a:rPr lang="en-US" sz="1200" b="0" i="0" kern="1200" dirty="0" smtClean="0">
                <a:solidFill>
                  <a:schemeClr val="tx1"/>
                </a:solidFill>
                <a:effectLst/>
                <a:latin typeface="Arial" charset="0"/>
                <a:ea typeface="+mn-ea"/>
                <a:cs typeface="+mn-cs"/>
              </a:rPr>
              <a:t> on September 29, 2013 at the </a:t>
            </a:r>
            <a:r>
              <a:rPr lang="en-US" sz="1200" b="0" i="0" u="none" strike="noStrike" kern="1200" dirty="0" smtClean="0">
                <a:solidFill>
                  <a:schemeClr val="tx1"/>
                </a:solidFill>
                <a:effectLst/>
                <a:latin typeface="Arial" charset="0"/>
                <a:ea typeface="+mn-ea"/>
                <a:cs typeface="+mn-cs"/>
                <a:hlinkClick r:id="rId5" tooltip="Berlin Marathon"/>
              </a:rPr>
              <a:t>Berlin Marathon</a:t>
            </a:r>
            <a:r>
              <a:rPr lang="en-US" sz="1200" b="0" i="0" kern="1200" dirty="0" smtClean="0">
                <a:solidFill>
                  <a:schemeClr val="tx1"/>
                </a:solidFill>
                <a:effectLst/>
                <a:latin typeface="Arial" charset="0"/>
                <a:ea typeface="+mn-ea"/>
                <a:cs typeface="+mn-cs"/>
              </a:rPr>
              <a:t>.</a:t>
            </a:r>
            <a:endParaRPr lang="en-US" dirty="0"/>
          </a:p>
        </p:txBody>
      </p:sp>
      <p:sp>
        <p:nvSpPr>
          <p:cNvPr id="4" name="Header Placeholder 3"/>
          <p:cNvSpPr>
            <a:spLocks noGrp="1"/>
          </p:cNvSpPr>
          <p:nvPr>
            <p:ph type="hdr" sz="quarter" idx="10"/>
          </p:nvPr>
        </p:nvSpPr>
        <p:spPr/>
        <p:txBody>
          <a:bodyPr/>
          <a:lstStyle/>
          <a:p>
            <a:pPr>
              <a:defRPr/>
            </a:pPr>
            <a:r>
              <a:rPr lang="en-US" smtClean="0"/>
              <a:t>Assurance and Advisory Business Services</a:t>
            </a:r>
            <a:endParaRPr lang="en-US"/>
          </a:p>
        </p:txBody>
      </p:sp>
      <p:sp>
        <p:nvSpPr>
          <p:cNvPr id="5" name="Date Placeholder 4"/>
          <p:cNvSpPr>
            <a:spLocks noGrp="1"/>
          </p:cNvSpPr>
          <p:nvPr>
            <p:ph type="dt" idx="11"/>
          </p:nvPr>
        </p:nvSpPr>
        <p:spPr/>
        <p:txBody>
          <a:bodyPr/>
          <a:lstStyle/>
          <a:p>
            <a:pPr>
              <a:defRPr/>
            </a:pPr>
            <a:fld id="{4D3C153E-05DE-42D8-B783-D347364814C7}" type="datetime4">
              <a:rPr lang="en-US" smtClean="0"/>
              <a:pPr>
                <a:defRPr/>
              </a:pPr>
              <a:t>November 6, 2013</a:t>
            </a:fld>
            <a:endParaRPr lang="en-US"/>
          </a:p>
        </p:txBody>
      </p:sp>
      <p:sp>
        <p:nvSpPr>
          <p:cNvPr id="6" name="Slide Number Placeholder 5"/>
          <p:cNvSpPr>
            <a:spLocks noGrp="1"/>
          </p:cNvSpPr>
          <p:nvPr>
            <p:ph type="sldNum" sz="quarter" idx="12"/>
          </p:nvPr>
        </p:nvSpPr>
        <p:spPr/>
        <p:txBody>
          <a:bodyPr/>
          <a:lstStyle/>
          <a:p>
            <a:pPr>
              <a:defRPr/>
            </a:pPr>
            <a:fld id="{BAE10C65-BE2E-469A-809C-CB142317CC3A}" type="slidenum">
              <a:rPr lang="en-US" smtClean="0"/>
              <a:pPr>
                <a:defRPr/>
              </a:pPr>
              <a:t>24</a:t>
            </a:fld>
            <a:endParaRPr lang="en-US"/>
          </a:p>
        </p:txBody>
      </p:sp>
    </p:spTree>
    <p:extLst>
      <p:ext uri="{BB962C8B-B14F-4D97-AF65-F5344CB8AC3E}">
        <p14:creationId xmlns:p14="http://schemas.microsoft.com/office/powerpoint/2010/main" val="105676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r>
              <a:rPr lang="en-US" dirty="0" smtClean="0"/>
              <a:t>Metrics must be designed to drive positive change</a:t>
            </a:r>
          </a:p>
          <a:p>
            <a:r>
              <a:rPr lang="en-US" dirty="0" smtClean="0"/>
              <a:t>Metric reports must adapt to the audience</a:t>
            </a:r>
          </a:p>
          <a:p>
            <a:pPr lvl="1"/>
            <a:r>
              <a:rPr lang="en-US" dirty="0" smtClean="0"/>
              <a:t>Executive Management (CPOR)</a:t>
            </a:r>
          </a:p>
          <a:p>
            <a:pPr lvl="1"/>
            <a:r>
              <a:rPr lang="en-US" dirty="0" smtClean="0"/>
              <a:t>EVP of Engineering &amp; Staff</a:t>
            </a:r>
          </a:p>
          <a:p>
            <a:pPr lvl="1"/>
            <a:r>
              <a:rPr lang="en-US" dirty="0" smtClean="0"/>
              <a:t>VP Quality (our boss)</a:t>
            </a:r>
          </a:p>
          <a:p>
            <a:pPr lvl="1"/>
            <a:r>
              <a:rPr lang="en-US" dirty="0" smtClean="0"/>
              <a:t>Product Security Champions (our virtual team)</a:t>
            </a:r>
          </a:p>
          <a:p>
            <a:r>
              <a:rPr lang="en-US" dirty="0" smtClean="0"/>
              <a:t>Metric creation should be </a:t>
            </a:r>
            <a:r>
              <a:rPr lang="en-US" u="sng" dirty="0" smtClean="0"/>
              <a:t>automated</a:t>
            </a:r>
          </a:p>
          <a:p>
            <a:pPr lvl="1"/>
            <a:r>
              <a:rPr lang="en-US" dirty="0" smtClean="0"/>
              <a:t>Currently automated in a spreadsheet</a:t>
            </a:r>
          </a:p>
          <a:p>
            <a:pPr lvl="1"/>
            <a:r>
              <a:rPr lang="en-US" dirty="0" smtClean="0"/>
              <a:t>Static analysis data collection partially automated</a:t>
            </a:r>
          </a:p>
          <a:p>
            <a:r>
              <a:rPr lang="en-US" dirty="0" smtClean="0"/>
              <a:t>Metric data entry and access should be distributed</a:t>
            </a:r>
          </a:p>
          <a:p>
            <a:pPr lvl="1"/>
            <a:r>
              <a:rPr lang="en-US" dirty="0" smtClean="0"/>
              <a:t>Was tracked in PPT 2 years ago</a:t>
            </a:r>
          </a:p>
          <a:p>
            <a:pPr lvl="1"/>
            <a:r>
              <a:rPr lang="en-US" dirty="0" smtClean="0"/>
              <a:t>Outgrowing the XLS</a:t>
            </a:r>
          </a:p>
          <a:p>
            <a:pPr lvl="1"/>
            <a:r>
              <a:rPr lang="en-US" dirty="0" smtClean="0"/>
              <a:t>Looking for a Web-based database to remove bottleneck</a:t>
            </a:r>
          </a:p>
          <a:p>
            <a:r>
              <a:rPr lang="en-US" dirty="0" smtClean="0"/>
              <a:t>Must constantly adapt and refine</a:t>
            </a:r>
          </a:p>
          <a:p>
            <a:r>
              <a:rPr lang="en-US" dirty="0" smtClean="0"/>
              <a:t>Leverage best practices (company, standards, etc.)</a:t>
            </a:r>
          </a:p>
          <a:p>
            <a:endParaRPr lang="en-US" dirty="0"/>
          </a:p>
        </p:txBody>
      </p:sp>
      <p:sp>
        <p:nvSpPr>
          <p:cNvPr id="4" name="Header Placeholder 3"/>
          <p:cNvSpPr>
            <a:spLocks noGrp="1"/>
          </p:cNvSpPr>
          <p:nvPr>
            <p:ph type="hdr" sz="quarter" idx="10"/>
          </p:nvPr>
        </p:nvSpPr>
        <p:spPr/>
        <p:txBody>
          <a:bodyPr/>
          <a:lstStyle/>
          <a:p>
            <a:pPr>
              <a:defRPr/>
            </a:pPr>
            <a:r>
              <a:rPr lang="en-US" smtClean="0"/>
              <a:t>Assurance and Advisory Business Services</a:t>
            </a:r>
            <a:endParaRPr lang="en-US"/>
          </a:p>
        </p:txBody>
      </p:sp>
      <p:sp>
        <p:nvSpPr>
          <p:cNvPr id="5" name="Date Placeholder 4"/>
          <p:cNvSpPr>
            <a:spLocks noGrp="1"/>
          </p:cNvSpPr>
          <p:nvPr>
            <p:ph type="dt" idx="11"/>
          </p:nvPr>
        </p:nvSpPr>
        <p:spPr/>
        <p:txBody>
          <a:bodyPr/>
          <a:lstStyle/>
          <a:p>
            <a:pPr>
              <a:defRPr/>
            </a:pPr>
            <a:fld id="{4D3C153E-05DE-42D8-B783-D347364814C7}" type="datetime4">
              <a:rPr lang="en-US" smtClean="0"/>
              <a:pPr>
                <a:defRPr/>
              </a:pPr>
              <a:t>November 6, 2013</a:t>
            </a:fld>
            <a:endParaRPr lang="en-US"/>
          </a:p>
        </p:txBody>
      </p:sp>
      <p:sp>
        <p:nvSpPr>
          <p:cNvPr id="6" name="Slide Number Placeholder 5"/>
          <p:cNvSpPr>
            <a:spLocks noGrp="1"/>
          </p:cNvSpPr>
          <p:nvPr>
            <p:ph type="sldNum" sz="quarter" idx="12"/>
          </p:nvPr>
        </p:nvSpPr>
        <p:spPr/>
        <p:txBody>
          <a:bodyPr/>
          <a:lstStyle/>
          <a:p>
            <a:pPr>
              <a:defRPr/>
            </a:pPr>
            <a:fld id="{BAE10C65-BE2E-469A-809C-CB142317CC3A}" type="slidenum">
              <a:rPr lang="en-US" smtClean="0"/>
              <a:pPr>
                <a:defRPr/>
              </a:pPr>
              <a:t>26</a:t>
            </a:fld>
            <a:endParaRPr lang="en-US"/>
          </a:p>
        </p:txBody>
      </p:sp>
    </p:spTree>
    <p:extLst>
      <p:ext uri="{BB962C8B-B14F-4D97-AF65-F5344CB8AC3E}">
        <p14:creationId xmlns:p14="http://schemas.microsoft.com/office/powerpoint/2010/main" val="315870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C8A94-F62E-4072-B85F-8EC1A23AAB45}" type="slidenum">
              <a:rPr lang="en-US" smtClean="0"/>
              <a:pPr/>
              <a:t>27</a:t>
            </a:fld>
            <a:endParaRPr lang="en-US" dirty="0"/>
          </a:p>
        </p:txBody>
      </p:sp>
    </p:spTree>
    <p:extLst>
      <p:ext uri="{BB962C8B-B14F-4D97-AF65-F5344CB8AC3E}">
        <p14:creationId xmlns:p14="http://schemas.microsoft.com/office/powerpoint/2010/main" val="18725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pPr marL="0" marR="0" indent="0" algn="l" defTabSz="911225"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Adobe data breach more extensive than previously disclosed</a:t>
            </a:r>
          </a:p>
          <a:p>
            <a:r>
              <a:rPr lang="en-US" dirty="0" smtClean="0">
                <a:hlinkClick r:id="rId3"/>
              </a:rPr>
              <a:t>http://www.reuters.com/article/2013/10/29/us-adobe-cyberattack-idUSBRE99S1DJ20131029</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Assurance and Advisory Business Services</a:t>
            </a:r>
            <a:endParaRPr lang="en-US"/>
          </a:p>
        </p:txBody>
      </p:sp>
      <p:sp>
        <p:nvSpPr>
          <p:cNvPr id="5" name="Date Placeholder 4"/>
          <p:cNvSpPr>
            <a:spLocks noGrp="1"/>
          </p:cNvSpPr>
          <p:nvPr>
            <p:ph type="dt" idx="11"/>
          </p:nvPr>
        </p:nvSpPr>
        <p:spPr/>
        <p:txBody>
          <a:bodyPr/>
          <a:lstStyle/>
          <a:p>
            <a:pPr>
              <a:defRPr/>
            </a:pPr>
            <a:fld id="{4D3C153E-05DE-42D8-B783-D347364814C7}" type="datetime4">
              <a:rPr lang="en-US" smtClean="0"/>
              <a:pPr>
                <a:defRPr/>
              </a:pPr>
              <a:t>November 6, 2013</a:t>
            </a:fld>
            <a:endParaRPr lang="en-US"/>
          </a:p>
        </p:txBody>
      </p:sp>
      <p:sp>
        <p:nvSpPr>
          <p:cNvPr id="6" name="Slide Number Placeholder 5"/>
          <p:cNvSpPr>
            <a:spLocks noGrp="1"/>
          </p:cNvSpPr>
          <p:nvPr>
            <p:ph type="sldNum" sz="quarter" idx="12"/>
          </p:nvPr>
        </p:nvSpPr>
        <p:spPr/>
        <p:txBody>
          <a:bodyPr/>
          <a:lstStyle/>
          <a:p>
            <a:pPr>
              <a:defRPr/>
            </a:pPr>
            <a:fld id="{BAE10C65-BE2E-469A-809C-CB142317CC3A}" type="slidenum">
              <a:rPr lang="en-US" smtClean="0"/>
              <a:pPr>
                <a:defRPr/>
              </a:pPr>
              <a:t>35</a:t>
            </a:fld>
            <a:endParaRPr lang="en-US"/>
          </a:p>
        </p:txBody>
      </p:sp>
    </p:spTree>
    <p:extLst>
      <p:ext uri="{BB962C8B-B14F-4D97-AF65-F5344CB8AC3E}">
        <p14:creationId xmlns:p14="http://schemas.microsoft.com/office/powerpoint/2010/main" val="191312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33475" y="698500"/>
            <a:ext cx="4591050" cy="3444875"/>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8BB8261-271B-485B-985D-D032F25DAB67}" type="slidenum">
              <a:rPr lang="en-US" smtClean="0"/>
              <a:pPr>
                <a:defRPr/>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normAutofit fontScale="70000" lnSpcReduction="20000"/>
          </a:bodyPr>
          <a:lstStyle/>
          <a:p>
            <a:r>
              <a:rPr lang="en-US" b="1" dirty="0"/>
              <a:t>What is product Security?</a:t>
            </a:r>
          </a:p>
          <a:p>
            <a:pPr lvl="0"/>
            <a:r>
              <a:rPr lang="en-US" dirty="0"/>
              <a:t>Processes, technology, and activities aimed at ensuring that software products do not contain exploitable conditions. </a:t>
            </a:r>
          </a:p>
          <a:p>
            <a:endParaRPr lang="en-US" dirty="0"/>
          </a:p>
          <a:p>
            <a:r>
              <a:rPr lang="en-US" b="1" dirty="0"/>
              <a:t>Secure Code vs. Quality Code</a:t>
            </a:r>
          </a:p>
          <a:p>
            <a:r>
              <a:rPr lang="en-US" u="sng" dirty="0"/>
              <a:t>Secured code doesn’t mean quality code</a:t>
            </a:r>
          </a:p>
          <a:p>
            <a:pPr marL="168763" indent="-168763">
              <a:buFont typeface="Arial" pitchFamily="34" charset="0"/>
              <a:buChar char="•"/>
            </a:pPr>
            <a:r>
              <a:rPr lang="en-US" dirty="0"/>
              <a:t>You must know how to write quality code before you write secure code.</a:t>
            </a:r>
          </a:p>
          <a:p>
            <a:pPr marL="168763" indent="-168763">
              <a:buFont typeface="Arial" pitchFamily="34" charset="0"/>
              <a:buChar char="•"/>
            </a:pPr>
            <a:r>
              <a:rPr lang="en-US" dirty="0"/>
              <a:t>A developer can write very secure code that authorizes and  authenticates every user transaction, logs the transactions, and cancels out all unwanted requests; however, if that code does not return the expected results, then  this very secure code might never see the light of day. </a:t>
            </a:r>
          </a:p>
          <a:p>
            <a:endParaRPr lang="en-US" dirty="0"/>
          </a:p>
          <a:p>
            <a:r>
              <a:rPr lang="en-US" u="sng" dirty="0"/>
              <a:t>Quality code doesn’t mean secure code</a:t>
            </a:r>
          </a:p>
          <a:p>
            <a:pPr marL="168763" indent="-168763">
              <a:buFont typeface="Arial" pitchFamily="34" charset="0"/>
              <a:buChar char="•"/>
            </a:pPr>
            <a:r>
              <a:rPr lang="en-US" dirty="0"/>
              <a:t>A developer can write efficient code that is easy to maintain and reusable; however, if that code allows an unauthorized user to access the application’s assets, then that code is of no use   (Confidentiality, Integrity, and Availability). </a:t>
            </a:r>
          </a:p>
          <a:p>
            <a:pPr marL="168763" indent="-168763">
              <a:buFont typeface="Arial" pitchFamily="34" charset="0"/>
              <a:buChar char="•"/>
            </a:pPr>
            <a:r>
              <a:rPr lang="en-US" dirty="0"/>
              <a:t>Unlike software quality, software security tends to be less subjective.  Sensitive information is either exposed or it is not, and there is no second chance of getting it right. The foundation of software applications and the development processes that produce them are based on common best principles of quality code and secure code. </a:t>
            </a:r>
          </a:p>
          <a:p>
            <a:pPr marL="168763" indent="-168763">
              <a:buFont typeface="Arial" pitchFamily="34" charset="0"/>
              <a:buChar char="•"/>
            </a:pPr>
            <a:r>
              <a:rPr lang="en-US" dirty="0"/>
              <a:t>These two attributes complement each other very nicely, and both make the overall software product really great. </a:t>
            </a:r>
          </a:p>
          <a:p>
            <a:endParaRPr lang="en-US" sz="1300" dirty="0">
              <a:ea typeface="Calibri" pitchFamily="34" charset="0"/>
              <a:cs typeface="Arial" pitchFamily="34" charset="0"/>
            </a:endParaRPr>
          </a:p>
          <a:p>
            <a:r>
              <a:rPr lang="en-US" sz="1300" b="1" dirty="0">
                <a:ea typeface="Calibri" pitchFamily="34" charset="0"/>
                <a:cs typeface="Arial" pitchFamily="34" charset="0"/>
              </a:rPr>
              <a:t>The foundation of software applications and the development processes that produce</a:t>
            </a:r>
          </a:p>
          <a:p>
            <a:r>
              <a:rPr lang="en-US" sz="1300" b="1" dirty="0">
                <a:ea typeface="Calibri" pitchFamily="34" charset="0"/>
                <a:cs typeface="Arial" pitchFamily="34" charset="0"/>
              </a:rPr>
              <a:t>  them are based on common best principles of quality code and secure code. </a:t>
            </a:r>
          </a:p>
          <a:p>
            <a:endParaRPr lang="en-US" dirty="0">
              <a:ea typeface="Calibri" pitchFamily="34" charset="0"/>
              <a:cs typeface="Arial" pitchFamily="34" charset="0"/>
            </a:endParaRPr>
          </a:p>
          <a:p>
            <a:pPr>
              <a:buFont typeface="Arial" pitchFamily="34" charset="0"/>
              <a:buChar char="•"/>
            </a:pPr>
            <a:r>
              <a:rPr lang="en-US" sz="1300" b="1" dirty="0">
                <a:ea typeface="Calibri" pitchFamily="34" charset="0"/>
                <a:cs typeface="Arial" pitchFamily="34" charset="0"/>
              </a:rPr>
              <a:t>    </a:t>
            </a:r>
            <a:r>
              <a:rPr lang="en-US" dirty="0">
                <a:ea typeface="Calibri" pitchFamily="34" charset="0"/>
                <a:cs typeface="Arial" pitchFamily="34" charset="0"/>
              </a:rPr>
              <a:t>These two attributes complement each other very nicely, and both make the  overall software product</a:t>
            </a:r>
          </a:p>
          <a:p>
            <a:r>
              <a:rPr lang="en-US" dirty="0">
                <a:ea typeface="Calibri" pitchFamily="34" charset="0"/>
                <a:cs typeface="Arial" pitchFamily="34" charset="0"/>
              </a:rPr>
              <a:t>       really great. </a:t>
            </a:r>
          </a:p>
          <a:p>
            <a:pPr>
              <a:buFont typeface="Arial" pitchFamily="34" charset="0"/>
              <a:buChar char="•"/>
            </a:pPr>
            <a:endParaRPr lang="en-US" sz="1600" b="1" dirty="0">
              <a:ea typeface="Calibri"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79C8A94-F62E-4072-B85F-8EC1A23AAB45}"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normAutofit/>
          </a:bodyPr>
          <a:lstStyle/>
          <a:p>
            <a:pPr eaLnBrk="0" hangingPunct="0">
              <a:buFont typeface="Arial" pitchFamily="34" charset="0"/>
              <a:buNone/>
            </a:pPr>
            <a:r>
              <a:rPr lang="en-US" sz="1800" dirty="0" smtClean="0">
                <a:solidFill>
                  <a:srgbClr val="5E6A71"/>
                </a:solidFill>
                <a:latin typeface="Calibri" pitchFamily="34" charset="0"/>
                <a:ea typeface="Calibri" pitchFamily="34" charset="0"/>
                <a:cs typeface="Times New Roman" pitchFamily="18" charset="0"/>
              </a:rPr>
              <a:t>SDLs </a:t>
            </a:r>
            <a:r>
              <a:rPr lang="en-US" sz="1800" dirty="0">
                <a:solidFill>
                  <a:srgbClr val="5E6A71"/>
                </a:solidFill>
                <a:latin typeface="Calibri" pitchFamily="34" charset="0"/>
                <a:ea typeface="Calibri" pitchFamily="34" charset="0"/>
                <a:cs typeface="Times New Roman" pitchFamily="18" charset="0"/>
              </a:rPr>
              <a:t>should not be confused with the software development lifecycle (SDLC).  The SDL methodology, as the name suggests, is really aimed at developing secure software, not necessarily quality software.</a:t>
            </a:r>
          </a:p>
          <a:p>
            <a:pPr eaLnBrk="0" hangingPunct="0">
              <a:buFont typeface="Arial" pitchFamily="34" charset="0"/>
              <a:buChar char="•"/>
            </a:pPr>
            <a:endParaRPr lang="en-US" sz="1800" dirty="0">
              <a:solidFill>
                <a:srgbClr val="5E6A71"/>
              </a:solidFill>
              <a:latin typeface="Calibri" pitchFamily="34" charset="0"/>
              <a:ea typeface="Calibri" pitchFamily="34" charset="0"/>
              <a:cs typeface="Times New Roman" pitchFamily="18" charset="0"/>
            </a:endParaRPr>
          </a:p>
          <a:p>
            <a:pPr eaLnBrk="0" hangingPunct="0">
              <a:buFont typeface="Arial" pitchFamily="34" charset="0"/>
              <a:buNone/>
            </a:pPr>
            <a:r>
              <a:rPr lang="en-US" sz="1800" dirty="0">
                <a:solidFill>
                  <a:srgbClr val="5E6A71"/>
                </a:solidFill>
                <a:latin typeface="Calibri" pitchFamily="34" charset="0"/>
                <a:ea typeface="Calibri" pitchFamily="34" charset="0"/>
                <a:cs typeface="Times New Roman" pitchFamily="18" charset="0"/>
              </a:rPr>
              <a:t>The goals of SDL are twofold: </a:t>
            </a:r>
          </a:p>
          <a:p>
            <a:pPr eaLnBrk="0" hangingPunct="0"/>
            <a:endParaRPr lang="en-US" sz="1800" dirty="0">
              <a:solidFill>
                <a:srgbClr val="5E6A71"/>
              </a:solidFill>
              <a:latin typeface="Calibri" pitchFamily="34" charset="0"/>
            </a:endParaRPr>
          </a:p>
          <a:p>
            <a:pPr marL="787562" lvl="1" indent="-337527">
              <a:buFont typeface="+mj-lt"/>
              <a:buAutoNum type="arabicPeriod"/>
            </a:pPr>
            <a:r>
              <a:rPr lang="en-US" sz="1800" dirty="0">
                <a:solidFill>
                  <a:srgbClr val="5E6A71"/>
                </a:solidFill>
                <a:latin typeface="Calibri" pitchFamily="34" charset="0"/>
                <a:ea typeface="Calibri" pitchFamily="34" charset="0"/>
                <a:cs typeface="Times New Roman" pitchFamily="18" charset="0"/>
              </a:rPr>
              <a:t>Reduce the </a:t>
            </a:r>
            <a:r>
              <a:rPr lang="en-US" sz="1800" u="sng" dirty="0">
                <a:solidFill>
                  <a:srgbClr val="5E6A71"/>
                </a:solidFill>
                <a:latin typeface="Calibri" pitchFamily="34" charset="0"/>
                <a:ea typeface="Calibri" pitchFamily="34" charset="0"/>
                <a:cs typeface="Times New Roman" pitchFamily="18" charset="0"/>
              </a:rPr>
              <a:t>numbe</a:t>
            </a:r>
            <a:r>
              <a:rPr lang="en-US" sz="1800" dirty="0">
                <a:solidFill>
                  <a:srgbClr val="5E6A71"/>
                </a:solidFill>
                <a:latin typeface="Calibri" pitchFamily="34" charset="0"/>
                <a:ea typeface="Calibri" pitchFamily="34" charset="0"/>
                <a:cs typeface="Times New Roman" pitchFamily="18" charset="0"/>
              </a:rPr>
              <a:t>r of security vulnerabilities and privacy problems</a:t>
            </a:r>
            <a:endParaRPr lang="en-US" sz="1800" dirty="0">
              <a:solidFill>
                <a:srgbClr val="5E6A71"/>
              </a:solidFill>
              <a:latin typeface="Calibri" pitchFamily="34" charset="0"/>
            </a:endParaRPr>
          </a:p>
          <a:p>
            <a:pPr marL="787562" lvl="1" indent="-337527">
              <a:buFont typeface="+mj-lt"/>
              <a:buAutoNum type="arabicPeriod"/>
            </a:pPr>
            <a:r>
              <a:rPr lang="en-US" sz="1800" dirty="0">
                <a:solidFill>
                  <a:srgbClr val="5E6A71"/>
                </a:solidFill>
                <a:latin typeface="Calibri" pitchFamily="34" charset="0"/>
                <a:ea typeface="Calibri" pitchFamily="34" charset="0"/>
                <a:cs typeface="Times New Roman" pitchFamily="18" charset="0"/>
              </a:rPr>
              <a:t>Reduce the </a:t>
            </a:r>
            <a:r>
              <a:rPr lang="en-US" sz="1800" u="sng" dirty="0">
                <a:solidFill>
                  <a:srgbClr val="5E6A71"/>
                </a:solidFill>
                <a:latin typeface="Calibri" pitchFamily="34" charset="0"/>
                <a:ea typeface="Calibri" pitchFamily="34" charset="0"/>
                <a:cs typeface="Times New Roman" pitchFamily="18" charset="0"/>
              </a:rPr>
              <a:t>severity</a:t>
            </a:r>
            <a:r>
              <a:rPr lang="en-US" sz="1800" dirty="0">
                <a:solidFill>
                  <a:srgbClr val="5E6A71"/>
                </a:solidFill>
                <a:latin typeface="Calibri" pitchFamily="34" charset="0"/>
                <a:ea typeface="Calibri" pitchFamily="34" charset="0"/>
                <a:cs typeface="Times New Roman" pitchFamily="18" charset="0"/>
              </a:rPr>
              <a:t> of the vulnerabilities that remain</a:t>
            </a:r>
            <a:endParaRPr lang="en-US" sz="1800" dirty="0">
              <a:solidFill>
                <a:srgbClr val="5E6A71"/>
              </a:solidFill>
              <a:latin typeface="Calibri" pitchFamily="34" charset="0"/>
            </a:endParaRPr>
          </a:p>
          <a:p>
            <a:pPr eaLnBrk="0" hangingPunct="0"/>
            <a:endParaRPr lang="en-US" sz="1800" dirty="0">
              <a:solidFill>
                <a:srgbClr val="5E6A71"/>
              </a:solidFill>
              <a:latin typeface="Calibri" pitchFamily="34" charset="0"/>
              <a:ea typeface="Calibri" pitchFamily="34" charset="0"/>
              <a:cs typeface="Times New Roman" pitchFamily="18" charset="0"/>
            </a:endParaRPr>
          </a:p>
          <a:p>
            <a:pPr eaLnBrk="0" hangingPunct="0">
              <a:buFont typeface="Arial" pitchFamily="34" charset="0"/>
              <a:buNone/>
            </a:pPr>
            <a:r>
              <a:rPr lang="en-US" sz="1800" dirty="0">
                <a:solidFill>
                  <a:srgbClr val="5E6A71"/>
                </a:solidFill>
                <a:latin typeface="Calibri" pitchFamily="34" charset="0"/>
                <a:ea typeface="Calibri" pitchFamily="34" charset="0"/>
                <a:cs typeface="Times New Roman" pitchFamily="18" charset="0"/>
              </a:rPr>
              <a:t>The elements of an SDL are typically very adaptive and are incorporated into the software development lifecycle for an organization, at which point the process is then called a secure software development lifecycle (SSDLC</a:t>
            </a:r>
            <a:r>
              <a:rPr lang="en-US" sz="1800" dirty="0" smtClean="0">
                <a:solidFill>
                  <a:srgbClr val="5E6A71"/>
                </a:solidFill>
                <a:latin typeface="Calibri" pitchFamily="34" charset="0"/>
                <a:ea typeface="Calibri" pitchFamily="34" charset="0"/>
                <a:cs typeface="Times New Roman" pitchFamily="18" charset="0"/>
              </a:rPr>
              <a:t>).</a:t>
            </a:r>
            <a:endParaRPr lang="en-US" sz="1800" dirty="0">
              <a:solidFill>
                <a:srgbClr val="5E6A71"/>
              </a:solidFill>
              <a:latin typeface="Calibri" pitchFamily="34" charset="0"/>
              <a:ea typeface="Calibri" pitchFamily="34" charset="0"/>
              <a:cs typeface="Times New Roman" pitchFamily="18" charset="0"/>
            </a:endParaRPr>
          </a:p>
          <a:p>
            <a:pPr eaLnBrk="0" hangingPunc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79C8A94-F62E-4072-B85F-8EC1A23AAB45}"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31888" y="698500"/>
            <a:ext cx="4594225" cy="3444875"/>
          </a:xfrm>
          <a:ln/>
        </p:spPr>
      </p:sp>
      <p:sp>
        <p:nvSpPr>
          <p:cNvPr id="51203" name="Notes Placeholder 2"/>
          <p:cNvSpPr>
            <a:spLocks noGrp="1"/>
          </p:cNvSpPr>
          <p:nvPr>
            <p:ph type="body" idx="1"/>
          </p:nvPr>
        </p:nvSpPr>
        <p:spPr>
          <a:noFill/>
          <a:ln/>
        </p:spPr>
        <p:txBody>
          <a:bodyPr/>
          <a:lstStyle/>
          <a:p>
            <a:r>
              <a:rPr lang="en-US" sz="2300" dirty="0">
                <a:solidFill>
                  <a:srgbClr val="C00000"/>
                </a:solidFill>
              </a:rPr>
              <a:t>1) Microsoft SDL</a:t>
            </a:r>
            <a:r>
              <a:rPr lang="en-US" sz="2300" dirty="0"/>
              <a:t> (Security Development Lifecycle)</a:t>
            </a:r>
          </a:p>
          <a:p>
            <a:pPr lvl="1"/>
            <a:r>
              <a:rPr lang="en-US" sz="1900" dirty="0"/>
              <a:t>The SDL is a set of principles and best-practices published by Microsoft that suggest how to develop secure applications</a:t>
            </a:r>
          </a:p>
          <a:p>
            <a:pPr lvl="1"/>
            <a:r>
              <a:rPr lang="en-US" sz="1900" dirty="0"/>
              <a:t>The goals of the SDL are to: </a:t>
            </a:r>
          </a:p>
          <a:p>
            <a:pPr marL="1031992" lvl="2" indent="-325892">
              <a:buFont typeface="+mj-lt"/>
              <a:buAutoNum type="arabicPeriod"/>
            </a:pPr>
            <a:r>
              <a:rPr lang="en-US" sz="1900" dirty="0"/>
              <a:t>To reduce the </a:t>
            </a:r>
            <a:r>
              <a:rPr lang="en-US" sz="1900" b="1" dirty="0"/>
              <a:t>number</a:t>
            </a:r>
            <a:r>
              <a:rPr lang="en-US" sz="1900" dirty="0"/>
              <a:t> of vulnerabilities in the app before it ships</a:t>
            </a:r>
          </a:p>
          <a:p>
            <a:pPr marL="1031992" lvl="2" indent="-325892">
              <a:buFont typeface="+mj-lt"/>
              <a:buAutoNum type="arabicPeriod"/>
            </a:pPr>
            <a:r>
              <a:rPr lang="en-US" sz="1900" dirty="0"/>
              <a:t>To reduce the </a:t>
            </a:r>
            <a:r>
              <a:rPr lang="en-US" sz="1900" b="1" dirty="0"/>
              <a:t>severity</a:t>
            </a:r>
            <a:r>
              <a:rPr lang="en-US" sz="1900" dirty="0"/>
              <a:t> of any undiscovered security issues</a:t>
            </a:r>
          </a:p>
          <a:p>
            <a:pPr lvl="1"/>
            <a:r>
              <a:rPr lang="en-US" sz="1900" dirty="0"/>
              <a:t>The SDL incorporates security activities into each stage of dev.</a:t>
            </a:r>
          </a:p>
          <a:p>
            <a:pPr lvl="1"/>
            <a:r>
              <a:rPr lang="en-US" sz="1900" u="sng" dirty="0">
                <a:solidFill>
                  <a:srgbClr val="0000CC"/>
                </a:solidFill>
              </a:rPr>
              <a:t>www.microsoft.com/security/sdl</a:t>
            </a:r>
          </a:p>
          <a:p>
            <a:endParaRPr lang="en-US" dirty="0" smtClean="0">
              <a:latin typeface="Arial" pitchFamily="34" charset="0"/>
              <a:ea typeface="MS PGothic"/>
            </a:endParaRPr>
          </a:p>
        </p:txBody>
      </p:sp>
      <p:sp>
        <p:nvSpPr>
          <p:cNvPr id="4" name="Slide Number Placeholder 3"/>
          <p:cNvSpPr>
            <a:spLocks noGrp="1"/>
          </p:cNvSpPr>
          <p:nvPr>
            <p:ph type="sldNum" sz="quarter" idx="5"/>
          </p:nvPr>
        </p:nvSpPr>
        <p:spPr/>
        <p:txBody>
          <a:bodyPr/>
          <a:lstStyle/>
          <a:p>
            <a:pPr>
              <a:defRPr/>
            </a:pPr>
            <a:fld id="{77B6FD30-7CFB-4D26-BEF3-E2C02C1F3C12}" type="slidenum">
              <a:rPr lang="fi-FI" smtClean="0">
                <a:solidFill>
                  <a:prstClr val="black"/>
                </a:solidFill>
              </a:rPr>
              <a:pPr>
                <a:defRPr/>
              </a:pPr>
              <a:t>10</a:t>
            </a:fld>
            <a:endParaRPr lang="fi-FI">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pPr marL="0" lvl="0" indent="-7164">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55B126DE-ADD5-4572-9852-29068CC4CDC2}" type="slidenum">
              <a:rPr lang="en-US" smtClean="0"/>
              <a:pPr>
                <a:defRPr/>
              </a:pPr>
              <a:t>13</a:t>
            </a:fld>
            <a:endParaRPr lang="en-US" dirty="0"/>
          </a:p>
        </p:txBody>
      </p:sp>
    </p:spTree>
    <p:extLst>
      <p:ext uri="{BB962C8B-B14F-4D97-AF65-F5344CB8AC3E}">
        <p14:creationId xmlns:p14="http://schemas.microsoft.com/office/powerpoint/2010/main" val="381371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normAutofit/>
          </a:bodyPr>
          <a:lstStyle/>
          <a:p>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E448BC11-D99D-455E-829A-A71CBE6E46B4}"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9C8A94-F62E-4072-B85F-8EC1A23AAB45}"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9C8A94-F62E-4072-B85F-8EC1A23AAB45}"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85">
              <a:defRPr sz="2400">
                <a:solidFill>
                  <a:schemeClr val="tx1"/>
                </a:solidFill>
                <a:latin typeface="Arial" pitchFamily="34" charset="0"/>
                <a:ea typeface="MS PGothic" pitchFamily="34" charset="-128"/>
              </a:defRPr>
            </a:lvl1pPr>
            <a:lvl2pPr marL="729016" indent="-280390" defTabSz="914385">
              <a:defRPr sz="2400">
                <a:solidFill>
                  <a:schemeClr val="tx1"/>
                </a:solidFill>
                <a:latin typeface="Arial" pitchFamily="34" charset="0"/>
                <a:ea typeface="MS PGothic" pitchFamily="34" charset="-128"/>
              </a:defRPr>
            </a:lvl2pPr>
            <a:lvl3pPr marL="1121563" indent="-224312" defTabSz="914385">
              <a:defRPr sz="2400">
                <a:solidFill>
                  <a:schemeClr val="tx1"/>
                </a:solidFill>
                <a:latin typeface="Arial" pitchFamily="34" charset="0"/>
                <a:ea typeface="MS PGothic" pitchFamily="34" charset="-128"/>
              </a:defRPr>
            </a:lvl3pPr>
            <a:lvl4pPr marL="1570188" indent="-224312" defTabSz="914385">
              <a:defRPr sz="2400">
                <a:solidFill>
                  <a:schemeClr val="tx1"/>
                </a:solidFill>
                <a:latin typeface="Arial" pitchFamily="34" charset="0"/>
                <a:ea typeface="MS PGothic" pitchFamily="34" charset="-128"/>
              </a:defRPr>
            </a:lvl4pPr>
            <a:lvl5pPr marL="2018812" indent="-224312" defTabSz="914385">
              <a:defRPr sz="2400">
                <a:solidFill>
                  <a:schemeClr val="tx1"/>
                </a:solidFill>
                <a:latin typeface="Arial" pitchFamily="34" charset="0"/>
                <a:ea typeface="MS PGothic" pitchFamily="34" charset="-128"/>
              </a:defRPr>
            </a:lvl5pPr>
            <a:lvl6pPr marL="2467437" indent="-224312" defTabSz="914385" eaLnBrk="0" fontAlgn="base" hangingPunct="0">
              <a:spcBef>
                <a:spcPct val="0"/>
              </a:spcBef>
              <a:spcAft>
                <a:spcPct val="0"/>
              </a:spcAft>
              <a:defRPr sz="2400">
                <a:solidFill>
                  <a:schemeClr val="tx1"/>
                </a:solidFill>
                <a:latin typeface="Arial" pitchFamily="34" charset="0"/>
                <a:ea typeface="MS PGothic" pitchFamily="34" charset="-128"/>
              </a:defRPr>
            </a:lvl6pPr>
            <a:lvl7pPr marL="2916062" indent="-224312" defTabSz="914385" eaLnBrk="0" fontAlgn="base" hangingPunct="0">
              <a:spcBef>
                <a:spcPct val="0"/>
              </a:spcBef>
              <a:spcAft>
                <a:spcPct val="0"/>
              </a:spcAft>
              <a:defRPr sz="2400">
                <a:solidFill>
                  <a:schemeClr val="tx1"/>
                </a:solidFill>
                <a:latin typeface="Arial" pitchFamily="34" charset="0"/>
                <a:ea typeface="MS PGothic" pitchFamily="34" charset="-128"/>
              </a:defRPr>
            </a:lvl7pPr>
            <a:lvl8pPr marL="3364688" indent="-224312" defTabSz="914385" eaLnBrk="0" fontAlgn="base" hangingPunct="0">
              <a:spcBef>
                <a:spcPct val="0"/>
              </a:spcBef>
              <a:spcAft>
                <a:spcPct val="0"/>
              </a:spcAft>
              <a:defRPr sz="2400">
                <a:solidFill>
                  <a:schemeClr val="tx1"/>
                </a:solidFill>
                <a:latin typeface="Arial" pitchFamily="34" charset="0"/>
                <a:ea typeface="MS PGothic" pitchFamily="34" charset="-128"/>
              </a:defRPr>
            </a:lvl8pPr>
            <a:lvl9pPr marL="3813313" indent="-224312" defTabSz="91438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8BC98D4-079F-4690-BE51-CF8BD0651797}" type="slidenum">
              <a:rPr lang="en-US" sz="1200"/>
              <a:pPr/>
              <a:t>19</a:t>
            </a:fld>
            <a:endParaRPr lang="en-US" sz="1200"/>
          </a:p>
        </p:txBody>
      </p:sp>
      <p:sp>
        <p:nvSpPr>
          <p:cNvPr id="17411" name="Rectangle 2"/>
          <p:cNvSpPr>
            <a:spLocks noGrp="1" noRot="1" noChangeAspect="1" noChangeArrowheads="1" noTextEdit="1"/>
          </p:cNvSpPr>
          <p:nvPr>
            <p:ph type="sldImg"/>
          </p:nvPr>
        </p:nvSpPr>
        <p:spPr>
          <a:xfrm>
            <a:off x="1125538" y="690563"/>
            <a:ext cx="4608512" cy="3457575"/>
          </a:xfrm>
          <a:ln/>
        </p:spPr>
      </p:sp>
      <p:sp>
        <p:nvSpPr>
          <p:cNvPr id="17412" name="Rectangle 3"/>
          <p:cNvSpPr>
            <a:spLocks noGrp="1" noChangeArrowheads="1"/>
          </p:cNvSpPr>
          <p:nvPr>
            <p:ph type="body" idx="1"/>
          </p:nvPr>
        </p:nvSpPr>
        <p:spPr>
          <a:xfrm>
            <a:off x="914712" y="4378971"/>
            <a:ext cx="5028578" cy="4150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emf"/><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6" name="Rectangle 15"/>
          <p:cNvSpPr/>
          <p:nvPr userDrawn="1"/>
        </p:nvSpPr>
        <p:spPr bwMode="auto">
          <a:xfrm>
            <a:off x="0" y="5638486"/>
            <a:ext cx="9144000" cy="143995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15" name="Picture 14" descr="ISSALoop_6.26.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0102" y="2431356"/>
            <a:ext cx="8317191" cy="6426920"/>
          </a:xfrm>
          <a:prstGeom prst="rect">
            <a:avLst/>
          </a:prstGeom>
        </p:spPr>
      </p:pic>
      <p:pic>
        <p:nvPicPr>
          <p:cNvPr id="10" name="Picture 9" descr="iStock_000012204568XXXRevLargeCMYK copy.jp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8524" b="63842" l="9991" r="89921">
                        <a14:foregroundMark x1="38626" y1="11375" x2="38626" y2="11375"/>
                        <a14:foregroundMark x1="45723" y1="18674" x2="45723" y2="18674"/>
                        <a14:foregroundMark x1="49545" y1="26886" x2="49545" y2="26886"/>
                        <a14:foregroundMark x1="50682" y1="37652" x2="50682" y2="37652"/>
                        <a14:foregroundMark x1="48499" y1="49574" x2="48499" y2="49574"/>
                        <a14:foregroundMark x1="45223" y1="55109" x2="45223" y2="55109"/>
                        <a14:foregroundMark x1="41765" y1="58698" x2="41765" y2="58698"/>
                        <a14:foregroundMark x1="34941" y1="62652" x2="34941" y2="62652"/>
                        <a14:foregroundMark x1="24249" y1="60827" x2="24249" y2="60827"/>
                        <a14:foregroundMark x1="15969" y1="52372" x2="15969" y2="52372"/>
                        <a14:foregroundMark x1="12875" y1="43674" x2="12875" y2="43674"/>
                        <a14:foregroundMark x1="12147" y1="33394" x2="12147" y2="33394"/>
                        <a14:foregroundMark x1="13694" y1="21959" x2="13694" y2="21959"/>
                        <a14:foregroundMark x1="19063" y1="15024" x2="19063" y2="15024"/>
                        <a14:foregroundMark x1="24158" y1="11253" x2="24158" y2="11253"/>
                      </a14:backgroundRemoval>
                    </a14:imgEffect>
                  </a14:imgLayer>
                </a14:imgProps>
              </a:ext>
              <a:ext uri="{28A0092B-C50C-407E-A947-70E740481C1C}">
                <a14:useLocalDpi xmlns:a14="http://schemas.microsoft.com/office/drawing/2010/main" val="0"/>
              </a:ext>
            </a:extLst>
          </a:blip>
          <a:srcRect t="1609" r="88" b="29243"/>
          <a:stretch/>
        </p:blipFill>
        <p:spPr>
          <a:xfrm>
            <a:off x="-1003080" y="2711359"/>
            <a:ext cx="11031470" cy="5663621"/>
          </a:xfrm>
          <a:prstGeom prst="rect">
            <a:avLst/>
          </a:prstGeom>
          <a:noFill/>
          <a:ln>
            <a:noFill/>
          </a:ln>
        </p:spPr>
      </p:pic>
      <p:sp>
        <p:nvSpPr>
          <p:cNvPr id="3098" name="Rectangle 26"/>
          <p:cNvSpPr>
            <a:spLocks noGrp="1" noChangeArrowheads="1"/>
          </p:cNvSpPr>
          <p:nvPr>
            <p:ph type="ctrTitle" sz="quarter"/>
          </p:nvPr>
        </p:nvSpPr>
        <p:spPr>
          <a:xfrm>
            <a:off x="485140" y="1620982"/>
            <a:ext cx="8216900" cy="797823"/>
          </a:xfrm>
          <a:noFill/>
          <a:effectLst/>
        </p:spPr>
        <p:txBody>
          <a:bodyPr/>
          <a:lstStyle>
            <a:lvl1pPr algn="r">
              <a:lnSpc>
                <a:spcPct val="90000"/>
              </a:lnSpc>
              <a:defRPr sz="4000">
                <a:solidFill>
                  <a:schemeClr val="tx2"/>
                </a:solidFill>
                <a:effectLst/>
              </a:defRPr>
            </a:lvl1pPr>
          </a:lstStyle>
          <a:p>
            <a:r>
              <a:rPr lang="en-US" dirty="0" smtClean="0"/>
              <a:t>Click to edit Master title style</a:t>
            </a:r>
            <a:endParaRPr lang="en-US" dirty="0"/>
          </a:p>
        </p:txBody>
      </p:sp>
      <p:sp>
        <p:nvSpPr>
          <p:cNvPr id="3099" name="Rectangle 27"/>
          <p:cNvSpPr>
            <a:spLocks noGrp="1" noChangeArrowheads="1"/>
          </p:cNvSpPr>
          <p:nvPr>
            <p:ph type="subTitle" sz="quarter" idx="1"/>
          </p:nvPr>
        </p:nvSpPr>
        <p:spPr>
          <a:xfrm>
            <a:off x="471488" y="2491612"/>
            <a:ext cx="8245791" cy="1955698"/>
          </a:xfrm>
          <a:effectLst/>
        </p:spPr>
        <p:txBody>
          <a:bodyPr/>
          <a:lstStyle>
            <a:lvl1pPr marL="0" indent="0" algn="r">
              <a:spcBef>
                <a:spcPct val="20000"/>
              </a:spcBef>
              <a:buFontTx/>
              <a:buNone/>
              <a:defRPr lang="en-US" b="0" i="0" baseline="0" dirty="0">
                <a:solidFill>
                  <a:srgbClr val="FFFFFF"/>
                </a:solidFill>
              </a:defRPr>
            </a:lvl1pPr>
          </a:lstStyle>
          <a:p>
            <a:r>
              <a:rPr lang="en-US" dirty="0" smtClean="0"/>
              <a:t>Click to edit Master subtitle style</a:t>
            </a:r>
            <a:endParaRPr lang="en-US" dirty="0"/>
          </a:p>
        </p:txBody>
      </p:sp>
      <p:pic>
        <p:nvPicPr>
          <p:cNvPr id="14" name="Picture 13" descr="ISSAFinalWhiteLogo_6.26.12.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3000" y="4800600"/>
            <a:ext cx="4339316" cy="3353107"/>
          </a:xfrm>
          <a:prstGeom prst="rect">
            <a:avLst/>
          </a:prstGeom>
        </p:spPr>
      </p:pic>
      <p:sp>
        <p:nvSpPr>
          <p:cNvPr id="17" name="Rectangle 16"/>
          <p:cNvSpPr/>
          <p:nvPr userDrawn="1"/>
        </p:nvSpPr>
        <p:spPr bwMode="auto">
          <a:xfrm>
            <a:off x="-64715" y="0"/>
            <a:ext cx="9208715" cy="420662"/>
          </a:xfrm>
          <a:prstGeom prst="rect">
            <a:avLst/>
          </a:prstGeom>
          <a:solidFill>
            <a:srgbClr val="D2901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sldNum" sz="quarter" idx="10"/>
          </p:nvPr>
        </p:nvSpPr>
        <p:spPr>
          <a:ln/>
        </p:spPr>
        <p:txBody>
          <a:bodyPr/>
          <a:lstStyle>
            <a:lvl1pPr>
              <a:defRPr/>
            </a:lvl1pPr>
          </a:lstStyle>
          <a:p>
            <a:pPr>
              <a:defRPr/>
            </a:pPr>
            <a:fld id="{E300D93A-AEAF-4232-91AC-1495528A5C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52425"/>
            <a:ext cx="2055812" cy="5573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4025" y="352425"/>
            <a:ext cx="6015038" cy="5573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sldNum" sz="quarter" idx="10"/>
          </p:nvPr>
        </p:nvSpPr>
        <p:spPr>
          <a:ln/>
        </p:spPr>
        <p:txBody>
          <a:bodyPr/>
          <a:lstStyle>
            <a:lvl1pPr>
              <a:defRPr/>
            </a:lvl1pPr>
          </a:lstStyle>
          <a:p>
            <a:pPr>
              <a:defRPr/>
            </a:pPr>
            <a:fld id="{0C4C8A6E-F81E-4F79-A9DD-E662FD92C3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Rectangle 7"/>
          <p:cNvSpPr>
            <a:spLocks noGrp="1" noChangeArrowheads="1"/>
          </p:cNvSpPr>
          <p:nvPr>
            <p:ph type="dt" sz="half" idx="2"/>
          </p:nvPr>
        </p:nvSpPr>
        <p:spPr bwMode="auto">
          <a:xfrm>
            <a:off x="3844925" y="6464300"/>
            <a:ext cx="1395413"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pPr>
              <a:defRPr/>
            </a:pPr>
            <a:fld id="{309F3704-3D5B-4FAC-A594-08A3E25D3BAA}" type="datetime4">
              <a:rPr lang="en-US"/>
              <a:pPr>
                <a:defRPr/>
              </a:pPr>
              <a:t>November 6, 2013</a:t>
            </a:fld>
            <a:endParaRPr lang="en-US" dirty="0"/>
          </a:p>
        </p:txBody>
      </p:sp>
      <p:sp>
        <p:nvSpPr>
          <p:cNvPr id="12" name="Rectangle 8"/>
          <p:cNvSpPr>
            <a:spLocks noGrp="1" noChangeArrowheads="1"/>
          </p:cNvSpPr>
          <p:nvPr>
            <p:ph type="ftr" sz="quarter" idx="3"/>
          </p:nvPr>
        </p:nvSpPr>
        <p:spPr bwMode="auto">
          <a:xfrm>
            <a:off x="803275" y="6464300"/>
            <a:ext cx="2411413"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endParaRPr lang="en-US" dirty="0"/>
          </a:p>
        </p:txBody>
      </p:sp>
      <p:sp>
        <p:nvSpPr>
          <p:cNvPr id="13" name="Rectangle 9"/>
          <p:cNvSpPr>
            <a:spLocks noGrp="1" noChangeArrowheads="1"/>
          </p:cNvSpPr>
          <p:nvPr>
            <p:ph type="sldNum" sz="quarter" idx="4"/>
          </p:nvPr>
        </p:nvSpPr>
        <p:spPr bwMode="auto">
          <a:xfrm>
            <a:off x="504825" y="6464300"/>
            <a:ext cx="455613"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fld id="{2B23B61D-7848-407F-A498-9F4C233B09A8}" type="slidenum">
              <a:rPr lang="en-US"/>
              <a:pPr>
                <a:defRPr/>
              </a:pPr>
              <a:t>‹#›</a:t>
            </a:fld>
            <a:endParaRPr lang="en-US" dirty="0"/>
          </a:p>
        </p:txBody>
      </p:sp>
    </p:spTree>
    <p:extLst>
      <p:ext uri="{BB962C8B-B14F-4D97-AF65-F5344CB8AC3E}">
        <p14:creationId xmlns:p14="http://schemas.microsoft.com/office/powerpoint/2010/main" val="3485101560"/>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2"/>
          <p:cNvSpPr>
            <a:spLocks noGrp="1" noChangeArrowheads="1"/>
          </p:cNvSpPr>
          <p:nvPr>
            <p:ph type="sldNum" sz="quarter" idx="10"/>
          </p:nvPr>
        </p:nvSpPr>
        <p:spPr>
          <a:ln/>
        </p:spPr>
        <p:txBody>
          <a:bodyPr/>
          <a:lstStyle>
            <a:lvl1pPr>
              <a:defRPr/>
            </a:lvl1pPr>
          </a:lstStyle>
          <a:p>
            <a:pPr>
              <a:defRPr/>
            </a:pPr>
            <a:fld id="{E0F9F956-84A8-4035-81A5-45AA598EB1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sldNum" sz="quarter" idx="10"/>
          </p:nvPr>
        </p:nvSpPr>
        <p:spPr>
          <a:ln/>
        </p:spPr>
        <p:txBody>
          <a:bodyPr/>
          <a:lstStyle>
            <a:lvl1pPr>
              <a:defRPr/>
            </a:lvl1pPr>
          </a:lstStyle>
          <a:p>
            <a:pPr>
              <a:defRPr/>
            </a:pPr>
            <a:fld id="{875211C1-EF37-4411-BD98-6C8AFFEA63C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4025"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2"/>
          <p:cNvSpPr>
            <a:spLocks noGrp="1" noChangeArrowheads="1"/>
          </p:cNvSpPr>
          <p:nvPr>
            <p:ph type="sldNum" sz="quarter" idx="10"/>
          </p:nvPr>
        </p:nvSpPr>
        <p:spPr>
          <a:ln/>
        </p:spPr>
        <p:txBody>
          <a:bodyPr/>
          <a:lstStyle>
            <a:lvl1pPr>
              <a:defRPr/>
            </a:lvl1pPr>
          </a:lstStyle>
          <a:p>
            <a:pPr>
              <a:defRPr/>
            </a:pPr>
            <a:fld id="{F1077691-1BDA-4186-8D31-EEF11E8F7D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sldNum" sz="quarter" idx="10"/>
          </p:nvPr>
        </p:nvSpPr>
        <p:spPr>
          <a:ln/>
        </p:spPr>
        <p:txBody>
          <a:bodyPr/>
          <a:lstStyle>
            <a:lvl1pPr>
              <a:defRPr/>
            </a:lvl1pPr>
          </a:lstStyle>
          <a:p>
            <a:pPr>
              <a:defRPr/>
            </a:pPr>
            <a:fld id="{9B45546B-D4C0-40A6-AF3F-EBEB802F4EA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sldNum" sz="quarter" idx="10"/>
          </p:nvPr>
        </p:nvSpPr>
        <p:spPr>
          <a:ln/>
        </p:spPr>
        <p:txBody>
          <a:bodyPr/>
          <a:lstStyle>
            <a:lvl1pPr>
              <a:defRPr/>
            </a:lvl1pPr>
          </a:lstStyle>
          <a:p>
            <a:pPr>
              <a:defRPr/>
            </a:pPr>
            <a:fld id="{04B8EECF-6799-4DB2-B193-02122748891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sldNum" sz="quarter" idx="10"/>
          </p:nvPr>
        </p:nvSpPr>
        <p:spPr>
          <a:ln/>
        </p:spPr>
        <p:txBody>
          <a:bodyPr/>
          <a:lstStyle>
            <a:lvl1pPr>
              <a:defRPr/>
            </a:lvl1pPr>
          </a:lstStyle>
          <a:p>
            <a:pPr>
              <a:defRPr/>
            </a:pPr>
            <a:fld id="{681E7955-6244-4A4F-B795-8DEBE26A4F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E0D9F93A-FC96-44EE-9225-D90FBCB35A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A7116096-7BBB-4EB6-A08D-6C1A3ECBA4D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5613" y="352425"/>
            <a:ext cx="8221662" cy="50800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4025" y="1266825"/>
            <a:ext cx="8223250" cy="4659313"/>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4" name="Rectangle 30"/>
          <p:cNvSpPr>
            <a:spLocks noChangeArrowheads="1"/>
          </p:cNvSpPr>
          <p:nvPr/>
        </p:nvSpPr>
        <p:spPr bwMode="black">
          <a:xfrm>
            <a:off x="-71890" y="5838635"/>
            <a:ext cx="9281789" cy="1078271"/>
          </a:xfrm>
          <a:prstGeom prst="rect">
            <a:avLst/>
          </a:prstGeom>
          <a:solidFill>
            <a:schemeClr val="tx1"/>
          </a:solidFill>
          <a:ln w="9525">
            <a:noFill/>
            <a:miter lim="800000"/>
            <a:headEnd/>
            <a:tailEnd/>
          </a:ln>
          <a:effectLst/>
        </p:spPr>
        <p:txBody>
          <a:bodyPr wrap="none" anchor="ctr"/>
          <a:lstStyle/>
          <a:p>
            <a:pPr eaLnBrk="0" hangingPunct="0">
              <a:defRPr/>
            </a:pPr>
            <a:endParaRPr lang="en-US">
              <a:solidFill>
                <a:schemeClr val="accent2"/>
              </a:solidFill>
              <a:cs typeface="+mn-cs"/>
            </a:endParaRPr>
          </a:p>
        </p:txBody>
      </p:sp>
      <p:sp>
        <p:nvSpPr>
          <p:cNvPr id="1056" name="Rectangle 32"/>
          <p:cNvSpPr>
            <a:spLocks noGrp="1" noChangeArrowheads="1"/>
          </p:cNvSpPr>
          <p:nvPr>
            <p:ph type="sldNum" sz="quarter" idx="4"/>
          </p:nvPr>
        </p:nvSpPr>
        <p:spPr bwMode="white">
          <a:xfrm>
            <a:off x="476250" y="6003925"/>
            <a:ext cx="465138"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eaLnBrk="0" hangingPunct="0">
              <a:defRPr sz="1400" b="1" smtClean="0">
                <a:solidFill>
                  <a:srgbClr val="FFFFFF"/>
                </a:solidFill>
                <a:latin typeface="Arial" charset="0"/>
                <a:cs typeface="+mn-cs"/>
              </a:defRPr>
            </a:lvl1pPr>
          </a:lstStyle>
          <a:p>
            <a:pPr>
              <a:defRPr/>
            </a:pPr>
            <a:fld id="{AD2931DA-354B-4B44-B2EA-BA4786122BF2}" type="slidenum">
              <a:rPr lang="en-US"/>
              <a:pPr>
                <a:defRPr/>
              </a:pPr>
              <a:t>‹#›</a:t>
            </a:fld>
            <a:endParaRPr lang="en-US" dirty="0"/>
          </a:p>
        </p:txBody>
      </p:sp>
      <p:pic>
        <p:nvPicPr>
          <p:cNvPr id="4" name="Picture 3" descr="ISSAFinalWhiteLogo_6.26.12.ai"/>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41694" y="5219843"/>
            <a:ext cx="3102306" cy="2397236"/>
          </a:xfrm>
          <a:prstGeom prst="rect">
            <a:avLst/>
          </a:prstGeom>
        </p:spPr>
      </p:pic>
      <p:sp>
        <p:nvSpPr>
          <p:cNvPr id="5" name="Rectangle 4"/>
          <p:cNvSpPr/>
          <p:nvPr userDrawn="1"/>
        </p:nvSpPr>
        <p:spPr bwMode="auto">
          <a:xfrm>
            <a:off x="-79878" y="5766752"/>
            <a:ext cx="9305753" cy="87858"/>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hf hdr="0" ftr="0" dt="0"/>
  <p:txStyles>
    <p:titleStyle>
      <a:lvl1pPr algn="l" rtl="0" fontAlgn="base">
        <a:lnSpc>
          <a:spcPts val="4000"/>
        </a:lnSpc>
        <a:spcBef>
          <a:spcPct val="0"/>
        </a:spcBef>
        <a:spcAft>
          <a:spcPct val="0"/>
        </a:spcAft>
        <a:defRPr sz="3200" b="1">
          <a:solidFill>
            <a:srgbClr val="053B53"/>
          </a:solidFill>
          <a:latin typeface="Arial" pitchFamily="34" charset="0"/>
          <a:ea typeface="+mj-ea"/>
          <a:cs typeface="Arial" pitchFamily="34" charset="0"/>
        </a:defRPr>
      </a:lvl1pPr>
      <a:lvl2pPr algn="l" rtl="0" fontAlgn="base">
        <a:lnSpc>
          <a:spcPts val="4000"/>
        </a:lnSpc>
        <a:spcBef>
          <a:spcPct val="0"/>
        </a:spcBef>
        <a:spcAft>
          <a:spcPct val="0"/>
        </a:spcAft>
        <a:defRPr sz="3200" b="1">
          <a:solidFill>
            <a:srgbClr val="053B53"/>
          </a:solidFill>
          <a:latin typeface="Arial" charset="0"/>
          <a:cs typeface="Arial" charset="0"/>
        </a:defRPr>
      </a:lvl2pPr>
      <a:lvl3pPr algn="l" rtl="0" fontAlgn="base">
        <a:lnSpc>
          <a:spcPts val="4000"/>
        </a:lnSpc>
        <a:spcBef>
          <a:spcPct val="0"/>
        </a:spcBef>
        <a:spcAft>
          <a:spcPct val="0"/>
        </a:spcAft>
        <a:defRPr sz="3200" b="1">
          <a:solidFill>
            <a:srgbClr val="053B53"/>
          </a:solidFill>
          <a:latin typeface="Arial" charset="0"/>
          <a:cs typeface="Arial" charset="0"/>
        </a:defRPr>
      </a:lvl3pPr>
      <a:lvl4pPr algn="l" rtl="0" fontAlgn="base">
        <a:lnSpc>
          <a:spcPts val="4000"/>
        </a:lnSpc>
        <a:spcBef>
          <a:spcPct val="0"/>
        </a:spcBef>
        <a:spcAft>
          <a:spcPct val="0"/>
        </a:spcAft>
        <a:defRPr sz="3200" b="1">
          <a:solidFill>
            <a:srgbClr val="053B53"/>
          </a:solidFill>
          <a:latin typeface="Arial" charset="0"/>
          <a:cs typeface="Arial" charset="0"/>
        </a:defRPr>
      </a:lvl4pPr>
      <a:lvl5pPr algn="l" rtl="0" fontAlgn="base">
        <a:lnSpc>
          <a:spcPts val="4000"/>
        </a:lnSpc>
        <a:spcBef>
          <a:spcPct val="0"/>
        </a:spcBef>
        <a:spcAft>
          <a:spcPct val="0"/>
        </a:spcAft>
        <a:defRPr sz="3200" b="1">
          <a:solidFill>
            <a:srgbClr val="053B53"/>
          </a:solidFill>
          <a:latin typeface="Arial" charset="0"/>
          <a:cs typeface="Arial" charset="0"/>
        </a:defRPr>
      </a:lvl5pPr>
      <a:lvl6pPr marL="457200" algn="l" rtl="0" eaLnBrk="1" fontAlgn="base" hangingPunct="1">
        <a:lnSpc>
          <a:spcPts val="4000"/>
        </a:lnSpc>
        <a:spcBef>
          <a:spcPct val="0"/>
        </a:spcBef>
        <a:spcAft>
          <a:spcPct val="0"/>
        </a:spcAft>
        <a:defRPr sz="3200" b="1">
          <a:solidFill>
            <a:schemeClr val="tx2"/>
          </a:solidFill>
          <a:latin typeface="Arial Narrow" pitchFamily="34" charset="0"/>
        </a:defRPr>
      </a:lvl6pPr>
      <a:lvl7pPr marL="914400" algn="l" rtl="0" eaLnBrk="1" fontAlgn="base" hangingPunct="1">
        <a:lnSpc>
          <a:spcPts val="4000"/>
        </a:lnSpc>
        <a:spcBef>
          <a:spcPct val="0"/>
        </a:spcBef>
        <a:spcAft>
          <a:spcPct val="0"/>
        </a:spcAft>
        <a:defRPr sz="3200" b="1">
          <a:solidFill>
            <a:schemeClr val="tx2"/>
          </a:solidFill>
          <a:latin typeface="Arial Narrow" pitchFamily="34" charset="0"/>
        </a:defRPr>
      </a:lvl7pPr>
      <a:lvl8pPr marL="1371600" algn="l" rtl="0" eaLnBrk="1" fontAlgn="base" hangingPunct="1">
        <a:lnSpc>
          <a:spcPts val="4000"/>
        </a:lnSpc>
        <a:spcBef>
          <a:spcPct val="0"/>
        </a:spcBef>
        <a:spcAft>
          <a:spcPct val="0"/>
        </a:spcAft>
        <a:defRPr sz="3200" b="1">
          <a:solidFill>
            <a:schemeClr val="tx2"/>
          </a:solidFill>
          <a:latin typeface="Arial Narrow" pitchFamily="34" charset="0"/>
        </a:defRPr>
      </a:lvl8pPr>
      <a:lvl9pPr marL="1828800" algn="l" rtl="0" eaLnBrk="1" fontAlgn="base" hangingPunct="1">
        <a:lnSpc>
          <a:spcPts val="4000"/>
        </a:lnSpc>
        <a:spcBef>
          <a:spcPct val="0"/>
        </a:spcBef>
        <a:spcAft>
          <a:spcPct val="0"/>
        </a:spcAft>
        <a:defRPr sz="3200" b="1">
          <a:solidFill>
            <a:schemeClr val="tx2"/>
          </a:solidFill>
          <a:latin typeface="Arial Narrow" pitchFamily="34" charset="0"/>
        </a:defRPr>
      </a:lvl9pPr>
    </p:titleStyle>
    <p:body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hyperlink" Target="https://www.fortify.com/" TargetMode="Externa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png"/><Relationship Id="rId1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_cover.psd"/>
          <p:cNvPicPr>
            <a:picLocks noChangeAspect="1"/>
          </p:cNvPicPr>
          <p:nvPr/>
        </p:nvPicPr>
        <p:blipFill>
          <a:blip r:embed="rId3"/>
          <a:stretch>
            <a:fillRect/>
          </a:stretch>
        </p:blipFill>
        <p:spPr>
          <a:xfrm>
            <a:off x="3133" y="0"/>
            <a:ext cx="9137734" cy="6858000"/>
          </a:xfrm>
          <a:prstGeom prst="rect">
            <a:avLst/>
          </a:prstGeom>
        </p:spPr>
      </p:pic>
      <p:sp>
        <p:nvSpPr>
          <p:cNvPr id="5" name="TextBox 4"/>
          <p:cNvSpPr txBox="1"/>
          <p:nvPr/>
        </p:nvSpPr>
        <p:spPr>
          <a:xfrm>
            <a:off x="620212" y="759178"/>
            <a:ext cx="5209784" cy="1786508"/>
          </a:xfrm>
          <a:prstGeom prst="rect">
            <a:avLst/>
          </a:prstGeom>
          <a:noFill/>
        </p:spPr>
        <p:txBody>
          <a:bodyPr wrap="square" lIns="64310" tIns="32155" rIns="64310" bIns="32155" rtlCol="0">
            <a:spAutoFit/>
          </a:bodyPr>
          <a:lstStyle/>
          <a:p>
            <a:pPr algn="ctr"/>
            <a:r>
              <a:rPr lang="en-US" sz="3700" dirty="0">
                <a:solidFill>
                  <a:srgbClr val="2977B8"/>
                </a:solidFill>
                <a:latin typeface="Museo 700"/>
                <a:cs typeface="Museo 700"/>
              </a:rPr>
              <a:t>Running a Product Security Program with Limited Resources</a:t>
            </a:r>
          </a:p>
        </p:txBody>
      </p:sp>
      <p:sp>
        <p:nvSpPr>
          <p:cNvPr id="6" name="TextBox 5"/>
          <p:cNvSpPr txBox="1"/>
          <p:nvPr/>
        </p:nvSpPr>
        <p:spPr>
          <a:xfrm>
            <a:off x="620211" y="2732680"/>
            <a:ext cx="5209784" cy="895935"/>
          </a:xfrm>
          <a:prstGeom prst="rect">
            <a:avLst/>
          </a:prstGeom>
          <a:noFill/>
        </p:spPr>
        <p:txBody>
          <a:bodyPr wrap="square" lIns="64310" tIns="32155" rIns="64310" bIns="32155" rtlCol="0">
            <a:spAutoFit/>
          </a:bodyPr>
          <a:lstStyle/>
          <a:p>
            <a:pPr algn="ctr"/>
            <a:r>
              <a:rPr lang="en-US" sz="1800" i="1" dirty="0">
                <a:solidFill>
                  <a:srgbClr val="2977B8"/>
                </a:solidFill>
                <a:latin typeface="O Avenir Oblique"/>
                <a:cs typeface="O Avenir Oblique"/>
              </a:rPr>
              <a:t>Presented by: </a:t>
            </a:r>
          </a:p>
          <a:p>
            <a:pPr algn="ctr"/>
            <a:r>
              <a:rPr lang="en-US" sz="1800" i="1" dirty="0">
                <a:solidFill>
                  <a:srgbClr val="2977B8"/>
                </a:solidFill>
                <a:latin typeface="O Avenir Oblique"/>
                <a:cs typeface="O Avenir Oblique"/>
              </a:rPr>
              <a:t>Harold </a:t>
            </a:r>
            <a:r>
              <a:rPr lang="en-US" sz="1800" i="1" dirty="0" smtClean="0">
                <a:solidFill>
                  <a:srgbClr val="2977B8"/>
                </a:solidFill>
                <a:latin typeface="O Avenir Oblique"/>
                <a:cs typeface="O Avenir Oblique"/>
              </a:rPr>
              <a:t>Toomey</a:t>
            </a:r>
          </a:p>
          <a:p>
            <a:pPr algn="ctr"/>
            <a:r>
              <a:rPr lang="en-US" sz="1800" i="1" dirty="0" smtClean="0">
                <a:solidFill>
                  <a:srgbClr val="2977B8"/>
                </a:solidFill>
                <a:latin typeface="O Avenir Oblique"/>
                <a:cs typeface="O Avenir Oblique"/>
              </a:rPr>
              <a:t>President</a:t>
            </a:r>
            <a:r>
              <a:rPr lang="en-US" sz="1800" i="1" dirty="0">
                <a:solidFill>
                  <a:srgbClr val="2977B8"/>
                </a:solidFill>
                <a:latin typeface="O Avenir Oblique"/>
                <a:cs typeface="O Avenir Oblique"/>
              </a:rPr>
              <a:t>, ISSA </a:t>
            </a:r>
            <a:r>
              <a:rPr lang="en-US" sz="1800" i="1" dirty="0" smtClean="0">
                <a:solidFill>
                  <a:srgbClr val="2977B8"/>
                </a:solidFill>
                <a:latin typeface="O Avenir Oblique"/>
                <a:cs typeface="O Avenir Oblique"/>
              </a:rPr>
              <a:t>North Texas</a:t>
            </a:r>
            <a:endParaRPr lang="en-US" sz="1800" i="1" dirty="0">
              <a:solidFill>
                <a:srgbClr val="2977B8"/>
              </a:solidFill>
              <a:latin typeface="O Avenir Oblique"/>
              <a:cs typeface="O Avenir Oblique"/>
            </a:endParaRPr>
          </a:p>
        </p:txBody>
      </p:sp>
    </p:spTree>
    <p:extLst>
      <p:ext uri="{BB962C8B-B14F-4D97-AF65-F5344CB8AC3E}">
        <p14:creationId xmlns:p14="http://schemas.microsoft.com/office/powerpoint/2010/main" val="136879880"/>
      </p:ext>
    </p:extLst>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itle 1"/>
          <p:cNvSpPr>
            <a:spLocks noGrp="1"/>
          </p:cNvSpPr>
          <p:nvPr>
            <p:ph type="title"/>
          </p:nvPr>
        </p:nvSpPr>
        <p:spPr/>
        <p:txBody>
          <a:bodyPr/>
          <a:lstStyle/>
          <a:p>
            <a:r>
              <a:rPr lang="en-US" dirty="0" smtClean="0"/>
              <a:t>Other Popular SDLs</a:t>
            </a:r>
            <a:endParaRPr lang="fi-FI" dirty="0" smtClean="0"/>
          </a:p>
        </p:txBody>
      </p:sp>
      <p:sp>
        <p:nvSpPr>
          <p:cNvPr id="2" name="Content Placeholder 1"/>
          <p:cNvSpPr>
            <a:spLocks noGrp="1"/>
          </p:cNvSpPr>
          <p:nvPr>
            <p:ph idx="1"/>
          </p:nvPr>
        </p:nvSpPr>
        <p:spPr>
          <a:xfrm>
            <a:off x="508000" y="3581400"/>
            <a:ext cx="8310563" cy="2133600"/>
          </a:xfrm>
        </p:spPr>
        <p:txBody>
          <a:bodyPr>
            <a:noAutofit/>
          </a:bodyPr>
          <a:lstStyle/>
          <a:p>
            <a:endParaRPr lang="en-US" sz="2800" dirty="0" smtClean="0"/>
          </a:p>
          <a:p>
            <a:r>
              <a:rPr lang="en-US" sz="2800" dirty="0" smtClean="0"/>
              <a:t>ISO/IEC </a:t>
            </a:r>
            <a:r>
              <a:rPr lang="en-US" sz="2800" b="1" dirty="0"/>
              <a:t>27034</a:t>
            </a:r>
            <a:r>
              <a:rPr lang="en-US" sz="2800" dirty="0"/>
              <a:t>-1:2011</a:t>
            </a:r>
            <a:r>
              <a:rPr lang="en-US" sz="2800" dirty="0" smtClean="0"/>
              <a:t>:</a:t>
            </a:r>
          </a:p>
          <a:p>
            <a:pPr lvl="1"/>
            <a:r>
              <a:rPr lang="en-US" sz="2400" dirty="0" smtClean="0"/>
              <a:t>Information </a:t>
            </a:r>
            <a:r>
              <a:rPr lang="en-US" sz="2400" dirty="0"/>
              <a:t>technology -- Security techniques -- Application security -- Part 1: Overview and concepts.  SDL.  Draft as of </a:t>
            </a:r>
            <a:r>
              <a:rPr lang="en-US" sz="2400" dirty="0" smtClean="0"/>
              <a:t>Oct. </a:t>
            </a:r>
            <a:r>
              <a:rPr lang="en-US" sz="2400" dirty="0"/>
              <a:t>2013.</a:t>
            </a:r>
          </a:p>
        </p:txBody>
      </p:sp>
      <p:pic>
        <p:nvPicPr>
          <p:cNvPr id="10252" name="Picture 2" descr="https://www.whitehatsec.com/Templates/graphics/spacer.gif"/>
          <p:cNvPicPr>
            <a:picLocks noChangeAspect="1" noChangeArrowheads="1"/>
          </p:cNvPicPr>
          <p:nvPr/>
        </p:nvPicPr>
        <p:blipFill>
          <a:blip r:embed="rId3"/>
          <a:srcRect/>
          <a:stretch>
            <a:fillRect/>
          </a:stretch>
        </p:blipFill>
        <p:spPr bwMode="auto">
          <a:xfrm>
            <a:off x="155575" y="-479425"/>
            <a:ext cx="3143250" cy="1000125"/>
          </a:xfrm>
          <a:prstGeom prst="rect">
            <a:avLst/>
          </a:prstGeom>
          <a:noFill/>
          <a:ln w="9525">
            <a:noFill/>
            <a:miter lim="800000"/>
            <a:headEnd/>
            <a:tailEnd/>
          </a:ln>
        </p:spPr>
      </p:pic>
      <p:pic>
        <p:nvPicPr>
          <p:cNvPr id="10253" name="Picture 4" descr="https://www.whitehatsec.com/Templates/graphics/spacer.gif"/>
          <p:cNvPicPr>
            <a:picLocks noChangeAspect="1" noChangeArrowheads="1"/>
          </p:cNvPicPr>
          <p:nvPr/>
        </p:nvPicPr>
        <p:blipFill>
          <a:blip r:embed="rId3"/>
          <a:srcRect/>
          <a:stretch>
            <a:fillRect/>
          </a:stretch>
        </p:blipFill>
        <p:spPr bwMode="auto">
          <a:xfrm>
            <a:off x="155575" y="-479425"/>
            <a:ext cx="3143250" cy="1000125"/>
          </a:xfrm>
          <a:prstGeom prst="rect">
            <a:avLst/>
          </a:prstGeom>
          <a:noFill/>
          <a:ln w="9525">
            <a:noFill/>
            <a:miter lim="800000"/>
            <a:headEnd/>
            <a:tailEnd/>
          </a:ln>
        </p:spPr>
      </p:pic>
      <p:sp>
        <p:nvSpPr>
          <p:cNvPr id="15"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10</a:t>
            </a:fld>
            <a:endParaRPr lang="en-US" dirty="0"/>
          </a:p>
        </p:txBody>
      </p:sp>
      <p:grpSp>
        <p:nvGrpSpPr>
          <p:cNvPr id="3" name="Group 2"/>
          <p:cNvGrpSpPr/>
          <p:nvPr/>
        </p:nvGrpSpPr>
        <p:grpSpPr>
          <a:xfrm>
            <a:off x="438939" y="609600"/>
            <a:ext cx="8587345" cy="3247883"/>
            <a:chOff x="438939" y="790717"/>
            <a:chExt cx="8587345" cy="3247883"/>
          </a:xfrm>
        </p:grpSpPr>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39" y="1295400"/>
              <a:ext cx="8587345" cy="206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https://encrypted-tbn1.google.com/images?q=tbn:ANd9GcSR3_6yIokeQSlPL-KSrCEEZj_lZw4UJspnJMK1dfzAlXRQoa_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790717"/>
              <a:ext cx="2133600" cy="50447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p:cNvSpPr>
            <p:nvPr/>
          </p:nvSpPr>
          <p:spPr bwMode="auto">
            <a:xfrm>
              <a:off x="528637" y="3538758"/>
              <a:ext cx="8310563" cy="499842"/>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Autofit/>
            </a:bodyPr>
            <a:lst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a:lstStyle>
            <a:p>
              <a:r>
                <a:rPr lang="en-US" sz="2800" u="sng" kern="0" dirty="0" smtClean="0">
                  <a:solidFill>
                    <a:srgbClr val="0000CC"/>
                  </a:solidFill>
                </a:rPr>
                <a:t>http://www.microsoft.com/security/sdl </a:t>
              </a:r>
            </a:p>
          </p:txBody>
        </p:sp>
      </p:grpSp>
    </p:spTree>
    <p:extLst>
      <p:ext uri="{BB962C8B-B14F-4D97-AF65-F5344CB8AC3E}">
        <p14:creationId xmlns:p14="http://schemas.microsoft.com/office/powerpoint/2010/main" val="134172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a:t>
            </a:r>
            <a:r>
              <a:rPr lang="en-US" dirty="0" smtClean="0"/>
              <a:t>Analogy – Types of Runners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11</a:t>
            </a:fld>
            <a:endParaRPr lang="en-US" dirty="0"/>
          </a:p>
        </p:txBody>
      </p:sp>
      <p:pic>
        <p:nvPicPr>
          <p:cNvPr id="1027" name="Picture 3" descr="C:\Users\htoomey\Documents\Google Drive\Running\2013\130914 Hagg Hybrid Marathon &amp; Relay\Pics\IMG_26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066800"/>
            <a:ext cx="6197600" cy="46482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4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a:xfrm>
            <a:off x="454025" y="1266825"/>
            <a:ext cx="8223250" cy="4371975"/>
          </a:xfrm>
        </p:spPr>
        <p:txBody>
          <a:bodyPr/>
          <a:lstStyle/>
          <a:p>
            <a:r>
              <a:rPr lang="en-US" dirty="0" smtClean="0"/>
              <a:t>IT (CSO) vs. Dev. (R&amp;D)</a:t>
            </a:r>
          </a:p>
          <a:p>
            <a:r>
              <a:rPr lang="en-US" dirty="0" smtClean="0"/>
              <a:t># Security FTEs per n Developers</a:t>
            </a:r>
          </a:p>
          <a:p>
            <a:r>
              <a:rPr lang="en-US" dirty="0" smtClean="0"/>
              <a:t>Full-Time vs. 10% - 20%</a:t>
            </a:r>
          </a:p>
          <a:p>
            <a:r>
              <a:rPr lang="en-US" dirty="0" smtClean="0"/>
              <a:t>Empowered vs. Recommenders</a:t>
            </a:r>
          </a:p>
          <a:p>
            <a:r>
              <a:rPr lang="en-US" dirty="0" smtClean="0"/>
              <a:t>Developers/Architects vs. IT Security Experts</a:t>
            </a:r>
          </a:p>
          <a:p>
            <a:r>
              <a:rPr lang="en-US" dirty="0" smtClean="0"/>
              <a:t>Quality vs. Quantity</a:t>
            </a:r>
          </a:p>
          <a:p>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12</a:t>
            </a:fld>
            <a:endParaRPr lang="en-US" dirty="0"/>
          </a:p>
        </p:txBody>
      </p:sp>
      <p:grpSp>
        <p:nvGrpSpPr>
          <p:cNvPr id="5" name="Group 4"/>
          <p:cNvGrpSpPr/>
          <p:nvPr/>
        </p:nvGrpSpPr>
        <p:grpSpPr>
          <a:xfrm>
            <a:off x="6705600" y="990600"/>
            <a:ext cx="1824223" cy="1905000"/>
            <a:chOff x="2382537" y="460519"/>
            <a:chExt cx="1367023" cy="1367023"/>
          </a:xfrm>
          <a:scene3d>
            <a:camera prst="orthographicFront"/>
            <a:lightRig rig="threePt" dir="t"/>
          </a:scene3d>
        </p:grpSpPr>
        <p:sp>
          <p:nvSpPr>
            <p:cNvPr id="6" name="Oval 5"/>
            <p:cNvSpPr/>
            <p:nvPr/>
          </p:nvSpPr>
          <p:spPr>
            <a:xfrm>
              <a:off x="2382537" y="460519"/>
              <a:ext cx="1367023" cy="1367023"/>
            </a:xfrm>
            <a:prstGeom prst="ellipse">
              <a:avLst/>
            </a:prstGeom>
            <a:solidFill>
              <a:srgbClr val="800000"/>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3200" b="1" kern="1200" dirty="0" smtClean="0">
                  <a:solidFill>
                    <a:schemeClr val="bg1"/>
                  </a:solidFill>
                  <a:effectLst>
                    <a:outerShdw blurRad="38100" dist="38100" dir="2700000" algn="tl">
                      <a:srgbClr val="000000">
                        <a:alpha val="43137"/>
                      </a:srgbClr>
                    </a:outerShdw>
                  </a:effectLst>
                </a:rPr>
                <a:t>People</a:t>
              </a:r>
              <a:endParaRPr lang="en-US" sz="3200" b="1"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2223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Security Organization</a:t>
            </a:r>
            <a:endParaRPr lang="en-US" dirty="0"/>
          </a:p>
        </p:txBody>
      </p:sp>
      <p:sp>
        <p:nvSpPr>
          <p:cNvPr id="3" name="Content Placeholder 2"/>
          <p:cNvSpPr>
            <a:spLocks noGrp="1"/>
          </p:cNvSpPr>
          <p:nvPr>
            <p:ph idx="1"/>
          </p:nvPr>
        </p:nvSpPr>
        <p:spPr>
          <a:xfrm>
            <a:off x="454025" y="1066800"/>
            <a:ext cx="8223250" cy="4659313"/>
          </a:xfrm>
        </p:spPr>
        <p:txBody>
          <a:bodyPr>
            <a:normAutofit/>
          </a:bodyPr>
          <a:lstStyle/>
          <a:p>
            <a:pPr>
              <a:buFont typeface="Arial" panose="020B0604020202020204" pitchFamily="34" charset="0"/>
              <a:buChar char="└"/>
            </a:pPr>
            <a:r>
              <a:rPr lang="en-US" dirty="0" smtClean="0"/>
              <a:t> Executive VP R&amp;D (Dev.)</a:t>
            </a:r>
          </a:p>
          <a:p>
            <a:pPr lvl="1">
              <a:buFont typeface="Arial" panose="020B0604020202020204" pitchFamily="34" charset="0"/>
              <a:buChar char="└"/>
            </a:pPr>
            <a:r>
              <a:rPr lang="en-US" sz="2600" dirty="0" smtClean="0"/>
              <a:t> VP Quality</a:t>
            </a:r>
          </a:p>
          <a:p>
            <a:pPr lvl="2">
              <a:buFont typeface="Arial" panose="020B0604020202020204" pitchFamily="34" charset="0"/>
              <a:buChar char="└"/>
            </a:pPr>
            <a:r>
              <a:rPr lang="en-US" sz="2600" dirty="0" smtClean="0"/>
              <a:t> Sr. Director, Product Security Group (PSG) x1</a:t>
            </a:r>
          </a:p>
          <a:p>
            <a:pPr lvl="3">
              <a:buFont typeface="Arial" panose="020B0604020202020204" pitchFamily="34" charset="0"/>
              <a:buChar char="└"/>
            </a:pPr>
            <a:r>
              <a:rPr lang="en-US" sz="2600" dirty="0" smtClean="0"/>
              <a:t> Principal Product Security Architects (PSA) x2</a:t>
            </a:r>
          </a:p>
          <a:p>
            <a:pPr lvl="4">
              <a:buFont typeface="Arial" panose="020B0604020202020204" pitchFamily="34" charset="0"/>
              <a:buChar char="└"/>
            </a:pPr>
            <a:r>
              <a:rPr lang="en-US" sz="2600" dirty="0" smtClean="0"/>
              <a:t> Product Security Champions (PSC) x46</a:t>
            </a:r>
          </a:p>
          <a:p>
            <a:r>
              <a:rPr lang="en-US" dirty="0" smtClean="0"/>
              <a:t>Extended Team</a:t>
            </a:r>
          </a:p>
          <a:p>
            <a:pPr lvl="1"/>
            <a:r>
              <a:rPr lang="en-US" dirty="0" smtClean="0"/>
              <a:t>IT Security</a:t>
            </a:r>
          </a:p>
          <a:p>
            <a:pPr lvl="1"/>
            <a:r>
              <a:rPr lang="en-US" dirty="0"/>
              <a:t>Quality (QA)</a:t>
            </a:r>
          </a:p>
          <a:p>
            <a:pPr lvl="1"/>
            <a:r>
              <a:rPr lang="en-US" dirty="0"/>
              <a:t>Public Relations</a:t>
            </a:r>
          </a:p>
          <a:p>
            <a:pPr lvl="1"/>
            <a:r>
              <a:rPr lang="en-US" dirty="0" smtClean="0"/>
              <a:t>Technical Support</a:t>
            </a:r>
          </a:p>
          <a:p>
            <a:pPr lvl="1"/>
            <a:r>
              <a:rPr lang="en-US" dirty="0" smtClean="0"/>
              <a:t>Dev. Training</a:t>
            </a:r>
          </a:p>
        </p:txBody>
      </p:sp>
      <p:sp>
        <p:nvSpPr>
          <p:cNvPr id="6" name="Slide Number Placeholder 3"/>
          <p:cNvSpPr>
            <a:spLocks noGrp="1"/>
          </p:cNvSpPr>
          <p:nvPr>
            <p:ph type="sldNum" sz="quarter" idx="10"/>
          </p:nvPr>
        </p:nvSpPr>
        <p:spPr>
          <a:xfrm>
            <a:off x="476250" y="6019800"/>
            <a:ext cx="465138" cy="457200"/>
          </a:xfrm>
        </p:spPr>
        <p:txBody>
          <a:bodyPr/>
          <a:lstStyle/>
          <a:p>
            <a:pPr>
              <a:defRPr/>
            </a:pPr>
            <a:fld id="{E0F9F956-84A8-4035-81A5-45AA598EB10D}" type="slidenum">
              <a:rPr lang="en-US" smtClean="0"/>
              <a:pPr>
                <a:defRPr/>
              </a:pPr>
              <a:t>13</a:t>
            </a:fld>
            <a:endParaRPr lang="en-US" dirty="0"/>
          </a:p>
        </p:txBody>
      </p:sp>
    </p:spTree>
    <p:extLst>
      <p:ext uri="{BB962C8B-B14F-4D97-AF65-F5344CB8AC3E}">
        <p14:creationId xmlns:p14="http://schemas.microsoft.com/office/powerpoint/2010/main" val="188914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03200"/>
            <a:ext cx="7444422" cy="863600"/>
          </a:xfrm>
        </p:spPr>
        <p:txBody>
          <a:bodyPr/>
          <a:lstStyle/>
          <a:p>
            <a:r>
              <a:rPr lang="en-US" dirty="0" smtClean="0">
                <a:cs typeface="Calibri" pitchFamily="34" charset="0"/>
              </a:rPr>
              <a:t>Product Security Champion </a:t>
            </a:r>
            <a:r>
              <a:rPr lang="en-US" u="sng" dirty="0" smtClean="0">
                <a:cs typeface="Calibri" pitchFamily="34" charset="0"/>
              </a:rPr>
              <a:t>Staffing</a:t>
            </a:r>
            <a:endParaRPr lang="en-US" u="sng" dirty="0"/>
          </a:p>
        </p:txBody>
      </p:sp>
      <p:sp>
        <p:nvSpPr>
          <p:cNvPr id="3" name="Date Placeholder 2"/>
          <p:cNvSpPr>
            <a:spLocks noGrp="1"/>
          </p:cNvSpPr>
          <p:nvPr>
            <p:ph type="dt" sz="half" idx="4294967295"/>
          </p:nvPr>
        </p:nvSpPr>
        <p:spPr>
          <a:xfrm>
            <a:off x="3844925" y="6379236"/>
            <a:ext cx="1395413" cy="215900"/>
          </a:xfrm>
          <a:prstGeom prst="rect">
            <a:avLst/>
          </a:prstGeom>
        </p:spPr>
        <p:txBody>
          <a:bodyPr/>
          <a:lstStyle/>
          <a:p>
            <a:pPr algn="ctr" rtl="0" eaLnBrk="0" fontAlgn="base" hangingPunct="0">
              <a:spcBef>
                <a:spcPct val="0"/>
              </a:spcBef>
              <a:spcAft>
                <a:spcPct val="0"/>
              </a:spcAft>
              <a:defRPr/>
            </a:pPr>
            <a:fld id="{309F3704-3D5B-4FAC-A594-08A3E25D3BAA}" type="datetime4">
              <a:rPr lang="en-US" sz="1000" kern="1200">
                <a:solidFill>
                  <a:srgbClr val="5E6A71"/>
                </a:solidFill>
                <a:latin typeface="Arial" charset="0"/>
                <a:ea typeface="MS PGothic" pitchFamily="34" charset="-128"/>
                <a:cs typeface="+mn-cs"/>
              </a:rPr>
              <a:pPr algn="ctr" rtl="0" eaLnBrk="0" fontAlgn="base" hangingPunct="0">
                <a:spcBef>
                  <a:spcPct val="0"/>
                </a:spcBef>
                <a:spcAft>
                  <a:spcPct val="0"/>
                </a:spcAft>
                <a:defRPr/>
              </a:pPr>
              <a:t>November 6, 2013</a:t>
            </a:fld>
            <a:endParaRPr lang="en-US" sz="1000" kern="1200" dirty="0">
              <a:solidFill>
                <a:srgbClr val="5E6A71"/>
              </a:solidFill>
              <a:latin typeface="Arial" charset="0"/>
              <a:ea typeface="MS PGothic" pitchFamily="34" charset="-128"/>
              <a:cs typeface="+mn-cs"/>
            </a:endParaRPr>
          </a:p>
        </p:txBody>
      </p:sp>
      <p:sp>
        <p:nvSpPr>
          <p:cNvPr id="4" name="Slide Number Placeholder 3"/>
          <p:cNvSpPr>
            <a:spLocks noGrp="1"/>
          </p:cNvSpPr>
          <p:nvPr>
            <p:ph type="sldNum" sz="quarter" idx="4294967295"/>
          </p:nvPr>
        </p:nvSpPr>
        <p:spPr>
          <a:xfrm>
            <a:off x="504825" y="6379236"/>
            <a:ext cx="455613" cy="215900"/>
          </a:xfrm>
          <a:prstGeom prst="rect">
            <a:avLst/>
          </a:prstGeom>
        </p:spPr>
        <p:txBody>
          <a:bodyPr/>
          <a:lstStyle/>
          <a:p>
            <a:pPr algn="l" rtl="0" eaLnBrk="0" fontAlgn="base" hangingPunct="0">
              <a:spcBef>
                <a:spcPct val="0"/>
              </a:spcBef>
              <a:spcAft>
                <a:spcPct val="0"/>
              </a:spcAft>
              <a:defRPr/>
            </a:pPr>
            <a:fld id="{2B23B61D-7848-407F-A498-9F4C233B09A8}" type="slidenum">
              <a:rPr lang="en-US" sz="1000" kern="1200">
                <a:solidFill>
                  <a:srgbClr val="5E6A71"/>
                </a:solidFill>
                <a:latin typeface="Arial" charset="0"/>
                <a:ea typeface="MS PGothic" pitchFamily="34" charset="-128"/>
                <a:cs typeface="+mn-cs"/>
              </a:rPr>
              <a:pPr algn="l" rtl="0" eaLnBrk="0" fontAlgn="base" hangingPunct="0">
                <a:spcBef>
                  <a:spcPct val="0"/>
                </a:spcBef>
                <a:spcAft>
                  <a:spcPct val="0"/>
                </a:spcAft>
                <a:defRPr/>
              </a:pPr>
              <a:t>14</a:t>
            </a:fld>
            <a:endParaRPr lang="en-US" sz="1000" kern="1200" dirty="0">
              <a:solidFill>
                <a:srgbClr val="5E6A71"/>
              </a:solidFill>
              <a:latin typeface="Arial" charset="0"/>
              <a:ea typeface="MS PGothic" pitchFamily="34" charset="-128"/>
              <a:cs typeface="+mn-cs"/>
            </a:endParaRPr>
          </a:p>
        </p:txBody>
      </p:sp>
      <p:graphicFrame>
        <p:nvGraphicFramePr>
          <p:cNvPr id="13" name="Content Placeholder 5"/>
          <p:cNvGraphicFramePr>
            <a:graphicFrameLocks/>
          </p:cNvGraphicFramePr>
          <p:nvPr>
            <p:extLst>
              <p:ext uri="{D42A27DB-BD31-4B8C-83A1-F6EECF244321}">
                <p14:modId xmlns:p14="http://schemas.microsoft.com/office/powerpoint/2010/main" val="2569839650"/>
              </p:ext>
            </p:extLst>
          </p:nvPr>
        </p:nvGraphicFramePr>
        <p:xfrm>
          <a:off x="228600" y="945634"/>
          <a:ext cx="8734425" cy="4769366"/>
        </p:xfrm>
        <a:graphic>
          <a:graphicData uri="http://schemas.openxmlformats.org/drawingml/2006/table">
            <a:tbl>
              <a:tblPr firstRow="1" bandRow="1">
                <a:effectLst>
                  <a:innerShdw blurRad="114300">
                    <a:prstClr val="black"/>
                  </a:innerShdw>
                </a:effectLst>
                <a:tableStyleId>{5C22544A-7EE6-4342-B048-85BDC9FD1C3A}</a:tableStyleId>
              </a:tblPr>
              <a:tblGrid>
                <a:gridCol w="1783420"/>
                <a:gridCol w="1626831"/>
                <a:gridCol w="1757325"/>
                <a:gridCol w="1853022"/>
                <a:gridCol w="1713827"/>
              </a:tblGrid>
              <a:tr h="329215">
                <a:tc>
                  <a:txBody>
                    <a:bodyPr/>
                    <a:lstStyle/>
                    <a:p>
                      <a:pPr algn="ctr"/>
                      <a:r>
                        <a:rPr kumimoji="0" lang="en-US" sz="1400" b="1" i="0" u="none" strike="noStrike" cap="none" normalizeH="0" baseline="0" dirty="0" smtClean="0">
                          <a:ln>
                            <a:noFill/>
                          </a:ln>
                          <a:solidFill>
                            <a:srgbClr val="FFFFFF"/>
                          </a:solidFill>
                          <a:effectLst/>
                          <a:latin typeface="Calibri" pitchFamily="34" charset="0"/>
                          <a:ea typeface="ＭＳ Ｐゴシック" pitchFamily="-110" charset="-128"/>
                          <a:cs typeface="Calibri" pitchFamily="34" charset="0"/>
                        </a:rPr>
                        <a:t>BU A</a:t>
                      </a:r>
                      <a:endParaRPr lang="en-US" sz="1400" dirty="0"/>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FFFFFF"/>
                          </a:solidFill>
                          <a:effectLst/>
                          <a:latin typeface="Calibri" pitchFamily="34" charset="0"/>
                          <a:ea typeface="ＭＳ Ｐゴシック" pitchFamily="-110" charset="-128"/>
                          <a:cs typeface="Calibri" pitchFamily="34" charset="0"/>
                        </a:rPr>
                        <a:t>BU B</a:t>
                      </a:r>
                    </a:p>
                  </a:txBody>
                  <a:tcPr>
                    <a:solidFill>
                      <a:schemeClr val="tx2"/>
                    </a:solidFill>
                  </a:tcPr>
                </a:tc>
                <a:tc>
                  <a:txBody>
                    <a:bodyPr/>
                    <a:lstStyle/>
                    <a:p>
                      <a:pPr algn="ctr"/>
                      <a:r>
                        <a:rPr kumimoji="0" lang="en-US" sz="1400" b="1" i="0" u="none" strike="noStrike" cap="none" normalizeH="0" baseline="0" dirty="0" smtClean="0">
                          <a:ln>
                            <a:noFill/>
                          </a:ln>
                          <a:solidFill>
                            <a:schemeClr val="bg1"/>
                          </a:solidFill>
                          <a:effectLst/>
                          <a:latin typeface="Calibri" pitchFamily="34" charset="0"/>
                          <a:ea typeface="ＭＳ Ｐゴシック" pitchFamily="-110" charset="-128"/>
                          <a:cs typeface="Calibri" pitchFamily="34" charset="0"/>
                        </a:rPr>
                        <a:t>BU C</a:t>
                      </a:r>
                      <a:endParaRPr lang="en-US" sz="1400" dirty="0"/>
                    </a:p>
                  </a:txBody>
                  <a:tcPr>
                    <a:solidFill>
                      <a:schemeClr val="tx2"/>
                    </a:solidFill>
                  </a:tcPr>
                </a:tc>
                <a:tc>
                  <a:txBody>
                    <a:bodyPr/>
                    <a:lstStyle/>
                    <a:p>
                      <a:pPr algn="ctr"/>
                      <a:r>
                        <a:rPr kumimoji="0" lang="en-US" sz="1400" b="1" i="0" u="none" strike="noStrike" cap="none" normalizeH="0" baseline="0" dirty="0" smtClean="0">
                          <a:ln>
                            <a:noFill/>
                          </a:ln>
                          <a:solidFill>
                            <a:srgbClr val="FFFFFF"/>
                          </a:solidFill>
                          <a:effectLst/>
                          <a:latin typeface="Calibri" pitchFamily="34" charset="0"/>
                          <a:ea typeface="ＭＳ Ｐゴシック" pitchFamily="-110" charset="-128"/>
                          <a:cs typeface="Calibri" pitchFamily="34" charset="0"/>
                        </a:rPr>
                        <a:t>BU D</a:t>
                      </a:r>
                      <a:endParaRPr lang="en-US" sz="1400" dirty="0"/>
                    </a:p>
                  </a:txBody>
                  <a:tcPr>
                    <a:solidFill>
                      <a:schemeClr val="tx2"/>
                    </a:solidFill>
                  </a:tcPr>
                </a:tc>
                <a:tc>
                  <a:txBody>
                    <a:bodyPr/>
                    <a:lstStyle/>
                    <a:p>
                      <a:pPr algn="ctr"/>
                      <a:r>
                        <a:rPr kumimoji="0" lang="en-US" sz="1400" b="1" i="0" u="none" strike="noStrike" cap="none" normalizeH="0" baseline="0" dirty="0" smtClean="0">
                          <a:ln>
                            <a:noFill/>
                          </a:ln>
                          <a:solidFill>
                            <a:srgbClr val="FFFFFF"/>
                          </a:solidFill>
                          <a:effectLst/>
                          <a:latin typeface="Calibri" pitchFamily="34" charset="0"/>
                          <a:ea typeface="ＭＳ Ｐゴシック" pitchFamily="-110" charset="-128"/>
                          <a:cs typeface="Calibri" pitchFamily="34" charset="0"/>
                        </a:rPr>
                        <a:t>BU E</a:t>
                      </a:r>
                      <a:endParaRPr lang="en-US" sz="1400" dirty="0"/>
                    </a:p>
                  </a:txBody>
                  <a:tcPr>
                    <a:solidFill>
                      <a:schemeClr val="tx2"/>
                    </a:solidFill>
                  </a:tcPr>
                </a:tc>
              </a:tr>
              <a:tr h="288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BU</a:t>
                      </a:r>
                    </a:p>
                  </a:txBody>
                  <a:tcPr anchor="ctr">
                    <a:solidFill>
                      <a:srgbClr val="63BE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smtClean="0">
                          <a:ln>
                            <a:noFill/>
                          </a:ln>
                          <a:solidFill>
                            <a:schemeClr val="tx1"/>
                          </a:solidFill>
                          <a:effectLst/>
                          <a:latin typeface="Calibri" pitchFamily="34" charset="0"/>
                          <a:ea typeface="ＭＳ Ｐゴシック" pitchFamily="-110" charset="-128"/>
                          <a:cs typeface="Calibri" pitchFamily="34" charset="0"/>
                        </a:rPr>
                        <a:t>BU</a:t>
                      </a:r>
                    </a:p>
                  </a:txBody>
                  <a:tcPr anchor="ctr">
                    <a:solidFill>
                      <a:srgbClr val="63BE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noProof="0" dirty="0" smtClean="0">
                          <a:ln>
                            <a:noFill/>
                          </a:ln>
                          <a:solidFill>
                            <a:schemeClr val="tx2"/>
                          </a:solidFill>
                          <a:effectLst/>
                          <a:latin typeface="Calibri" pitchFamily="34" charset="0"/>
                          <a:ea typeface="ＭＳ Ｐゴシック" pitchFamily="-110" charset="-128"/>
                          <a:cs typeface="Calibri" pitchFamily="34" charset="0"/>
                        </a:rPr>
                        <a:t>BU</a:t>
                      </a:r>
                    </a:p>
                  </a:txBody>
                  <a:tcPr anchor="ctr">
                    <a:solidFill>
                      <a:srgbClr val="63BE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BU</a:t>
                      </a:r>
                    </a:p>
                  </a:txBody>
                  <a:tcPr anchor="ctr">
                    <a:solidFill>
                      <a:srgbClr val="63BE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smtClean="0">
                          <a:ln>
                            <a:noFill/>
                          </a:ln>
                          <a:solidFill>
                            <a:schemeClr val="tx2"/>
                          </a:solidFill>
                          <a:effectLst/>
                          <a:latin typeface="Calibri" pitchFamily="34" charset="0"/>
                          <a:ea typeface="ＭＳ Ｐゴシック" pitchFamily="-110" charset="-128"/>
                          <a:cs typeface="Calibri" pitchFamily="34" charset="0"/>
                        </a:rPr>
                        <a:t>BU</a:t>
                      </a:r>
                    </a:p>
                  </a:txBody>
                  <a:tcPr anchor="ctr">
                    <a:solidFill>
                      <a:srgbClr val="63BE7B"/>
                    </a:solidFill>
                  </a:tcPr>
                </a:tc>
              </a:tr>
              <a:tr h="67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marL="56405" marR="56405" marT="0" marB="0"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marL="56405" marR="56405" marT="0" marB="0"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marL="56405" marR="56405" marT="0" marB="0" anchor="ctr" horzOverflow="overflow">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chemeClr val="tx2"/>
                    </a:solidFill>
                  </a:tcPr>
                </a:tc>
              </a:tr>
              <a:tr h="2633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A1</a:t>
                      </a:r>
                    </a:p>
                  </a:txBody>
                  <a:tcPr marL="0" marR="0"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a:t>
                      </a: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C1</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r>
              <a:tr h="1991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A2</a:t>
                      </a:r>
                    </a:p>
                  </a:txBody>
                  <a:tcPr marL="0" marR="0"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B2</a:t>
                      </a: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C2</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D2</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E2</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r>
              <a:tr h="1936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A3</a:t>
                      </a:r>
                    </a:p>
                  </a:txBody>
                  <a:tcPr marL="0" marR="0"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B3</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C3</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D3</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E3</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r>
              <a:tr h="21944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A4</a:t>
                      </a:r>
                    </a:p>
                  </a:txBody>
                  <a:tcPr marL="0" marR="0"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B4</a:t>
                      </a: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C4</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D4</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E4</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r>
              <a:tr h="168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normalizeH="0" baseline="0" dirty="0" smtClean="0">
                          <a:ln>
                            <a:noFill/>
                          </a:ln>
                          <a:solidFill>
                            <a:schemeClr val="tx2"/>
                          </a:solidFill>
                          <a:effectLst/>
                          <a:latin typeface="Calibri" pitchFamily="34" charset="0"/>
                          <a:ea typeface="Calibri" pitchFamily="34" charset="0"/>
                          <a:cs typeface="Calibri" pitchFamily="34" charset="0"/>
                        </a:rPr>
                        <a:t>Product A5</a:t>
                      </a:r>
                    </a:p>
                  </a:txBody>
                  <a:tcPr marL="0" marR="0" marT="0" marB="0" anchor="ctr">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B5</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C5</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D5</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E5</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r>
              <a:tr h="1962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normalizeH="0" baseline="0" dirty="0" smtClean="0">
                          <a:ln>
                            <a:noFill/>
                          </a:ln>
                          <a:solidFill>
                            <a:schemeClr val="tx2"/>
                          </a:solidFill>
                          <a:effectLst/>
                          <a:latin typeface="Calibri" pitchFamily="34" charset="0"/>
                          <a:ea typeface="Calibri" pitchFamily="34" charset="0"/>
                          <a:cs typeface="Calibri" pitchFamily="34" charset="0"/>
                        </a:rPr>
                        <a:t>Product A6</a:t>
                      </a: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B6</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C6</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D6</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E6</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normalizeH="0" baseline="0" dirty="0" smtClean="0">
                          <a:ln>
                            <a:noFill/>
                          </a:ln>
                          <a:solidFill>
                            <a:schemeClr val="tx2"/>
                          </a:solidFill>
                          <a:effectLst/>
                          <a:latin typeface="Calibri" pitchFamily="34" charset="0"/>
                          <a:ea typeface="Calibri" pitchFamily="34" charset="0"/>
                          <a:cs typeface="Calibri" pitchFamily="34" charset="0"/>
                        </a:rPr>
                        <a:t>Product A7</a:t>
                      </a:r>
                    </a:p>
                  </a:txBody>
                  <a:tcPr marL="0" marR="0" marT="0" marB="0" anchor="ctr">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B7</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C7</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D7</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E7</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normalizeH="0" baseline="0" dirty="0" smtClean="0">
                          <a:ln>
                            <a:noFill/>
                          </a:ln>
                          <a:solidFill>
                            <a:schemeClr val="tx2"/>
                          </a:solidFill>
                          <a:effectLst/>
                          <a:latin typeface="Calibri" pitchFamily="34" charset="0"/>
                          <a:ea typeface="Calibri" pitchFamily="34" charset="0"/>
                          <a:cs typeface="Calibri" pitchFamily="34" charset="0"/>
                        </a:rPr>
                        <a:t>Product A8</a:t>
                      </a: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B8</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C8</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D8</a:t>
                      </a:r>
                      <a:endParaRPr lang="en-US" sz="1050" dirty="0" smtClean="0">
                        <a:solidFill>
                          <a:schemeClr val="tx2"/>
                        </a:solidFill>
                        <a:latin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E8</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0">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B9</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C9</a:t>
                      </a:r>
                      <a:endParaRPr lang="en-US" sz="1050" dirty="0" smtClean="0">
                        <a:solidFill>
                          <a:schemeClr val="tx2"/>
                        </a:solidFill>
                        <a:latin typeface="Calibri" pitchFamily="34" charset="0"/>
                        <a:cs typeface="Calibri" pitchFamily="34" charset="0"/>
                      </a:endParaRPr>
                    </a:p>
                  </a:txBody>
                  <a:tcPr anchor="ctr">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D9</a:t>
                      </a:r>
                      <a:endParaRPr lang="en-US" sz="1050" dirty="0" smtClean="0">
                        <a:solidFill>
                          <a:schemeClr val="tx2"/>
                        </a:solidFill>
                        <a:latin typeface="Calibri" pitchFamily="34" charset="0"/>
                        <a:cs typeface="Calibri" pitchFamily="34" charset="0"/>
                      </a:endParaRPr>
                    </a:p>
                  </a:txBody>
                  <a:tcPr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E9</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16193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marL="56405" marR="56405" marT="0" marB="0"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B10</a:t>
                      </a:r>
                    </a:p>
                  </a:txBody>
                  <a:tcPr marL="56405" marR="56405" marT="0" marB="0" anchor="ctr" horzOverflow="overflow">
                    <a:solidFill>
                      <a:srgbClr val="63BE7B"/>
                    </a:solidFill>
                  </a:tcPr>
                </a:tc>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D10</a:t>
                      </a:r>
                      <a:endParaRPr lang="en-US" sz="1050" dirty="0" smtClean="0">
                        <a:solidFill>
                          <a:schemeClr val="tx2"/>
                        </a:solidFill>
                        <a:latin typeface="Calibri" pitchFamily="34" charset="0"/>
                        <a:cs typeface="Calibri" pitchFamily="34" charset="0"/>
                      </a:endParaRP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E10</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marL="56405" marR="56405" marT="0" marB="0"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B11</a:t>
                      </a:r>
                    </a:p>
                  </a:txBody>
                  <a:tcPr marL="56405" marR="56405" marT="0" marB="0" anchor="ctr" horzOverflow="overflow">
                    <a:solidFill>
                      <a:srgbClr val="63BE7B"/>
                    </a:solidFill>
                  </a:tcPr>
                </a:tc>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D11</a:t>
                      </a:r>
                      <a:endParaRPr lang="en-US" sz="1050" dirty="0" smtClean="0">
                        <a:solidFill>
                          <a:schemeClr val="tx2"/>
                        </a:solidFill>
                        <a:latin typeface="Calibri" pitchFamily="34" charset="0"/>
                        <a:cs typeface="Calibri" pitchFamily="34" charset="0"/>
                      </a:endParaRP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E11</a:t>
                      </a:r>
                      <a:endParaRPr lang="en-US" sz="1050" dirty="0" smtClean="0">
                        <a:solidFill>
                          <a:schemeClr val="tx2"/>
                        </a:solidFill>
                        <a:latin typeface="Calibri" pitchFamily="34" charset="0"/>
                        <a:cs typeface="Calibri" pitchFamily="34" charset="0"/>
                      </a:endParaRPr>
                    </a:p>
                  </a:txBody>
                  <a:tcPr anchor="ctr" horzOverflow="overflow">
                    <a:solidFill>
                      <a:srgbClr val="63BE7B"/>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KEY:</a:t>
                      </a:r>
                    </a:p>
                  </a:txBody>
                  <a:tcPr marL="56405" marR="56405" marT="0" marB="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B12</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D12</a:t>
                      </a:r>
                      <a:endParaRPr lang="en-US" sz="1050" dirty="0" smtClean="0">
                        <a:solidFill>
                          <a:schemeClr val="tx2"/>
                        </a:solidFill>
                        <a:latin typeface="Calibri" pitchFamily="34" charset="0"/>
                        <a:cs typeface="Calibri" pitchFamily="34" charset="0"/>
                      </a:endParaRP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E12</a:t>
                      </a:r>
                      <a:endParaRPr lang="en-US" sz="1050" dirty="0" smtClean="0">
                        <a:solidFill>
                          <a:schemeClr val="tx2"/>
                        </a:solidFill>
                        <a:latin typeface="Calibri" pitchFamily="34" charset="0"/>
                        <a:cs typeface="Calibri" pitchFamily="34" charset="0"/>
                      </a:endParaRPr>
                    </a:p>
                  </a:txBody>
                  <a:tcPr anchor="ctr">
                    <a:solidFill>
                      <a:srgbClr val="63BE7B"/>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bg1"/>
                          </a:solidFill>
                          <a:effectLst/>
                          <a:latin typeface="Calibri" pitchFamily="34" charset="0"/>
                          <a:ea typeface="ＭＳ Ｐゴシック" pitchFamily="-110" charset="-128"/>
                          <a:cs typeface="Calibri" pitchFamily="34" charset="0"/>
                        </a:rPr>
                        <a:t>Red – No PSC</a:t>
                      </a:r>
                    </a:p>
                  </a:txBody>
                  <a:tcPr marL="56405" marR="56405" marT="0" marB="0" anchor="ctr" horzOverflow="overflow">
                    <a:solidFill>
                      <a:srgbClr val="F8696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B13</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D13</a:t>
                      </a:r>
                      <a:endParaRPr lang="en-US" sz="1050" dirty="0" smtClean="0">
                        <a:solidFill>
                          <a:schemeClr val="tx2"/>
                        </a:solidFill>
                        <a:latin typeface="Calibri" pitchFamily="34" charset="0"/>
                        <a:cs typeface="Calibri" pitchFamily="34" charset="0"/>
                      </a:endParaRP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E13</a:t>
                      </a:r>
                      <a:endParaRPr lang="en-US" sz="1050" dirty="0" smtClean="0">
                        <a:solidFill>
                          <a:schemeClr val="tx2"/>
                        </a:solidFill>
                        <a:latin typeface="Calibri" pitchFamily="34" charset="0"/>
                        <a:cs typeface="Calibri" pitchFamily="34" charset="0"/>
                      </a:endParaRPr>
                    </a:p>
                  </a:txBody>
                  <a:tcPr anchor="ctr">
                    <a:solidFill>
                      <a:srgbClr val="63BE7B"/>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rPr>
                        <a:t>Yellow – BU PSC Only</a:t>
                      </a:r>
                    </a:p>
                  </a:txBody>
                  <a:tcPr marL="56405" marR="56405" marT="0" marB="0" anchor="ctr" horzOverflow="overflow">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B14</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FFEB84"/>
                    </a:solidFill>
                  </a:tcPr>
                </a:tc>
                <a:tc>
                  <a:txBody>
                    <a:bodyPr/>
                    <a:lstStyle/>
                    <a:p>
                      <a:pPr algn="ctr"/>
                      <a:endParaRPr lang="en-US" sz="1050" dirty="0">
                        <a:solidFill>
                          <a:schemeClr val="tx2"/>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D14</a:t>
                      </a:r>
                      <a:endParaRPr lang="en-US" sz="1050" dirty="0" smtClean="0">
                        <a:solidFill>
                          <a:schemeClr val="tx2"/>
                        </a:solidFill>
                        <a:latin typeface="Calibri" pitchFamily="34" charset="0"/>
                        <a:cs typeface="Calibri" pitchFamily="34" charset="0"/>
                      </a:endParaRPr>
                    </a:p>
                  </a:txBody>
                  <a:tcPr marL="0" marR="0" marT="0" marB="0"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E14</a:t>
                      </a:r>
                      <a:endParaRPr lang="en-US" sz="1050" dirty="0" smtClean="0">
                        <a:solidFill>
                          <a:schemeClr val="tx2"/>
                        </a:solidFill>
                        <a:latin typeface="Calibri" pitchFamily="34" charset="0"/>
                        <a:cs typeface="Calibri" pitchFamily="34" charset="0"/>
                      </a:endParaRPr>
                    </a:p>
                  </a:txBody>
                  <a:tcPr anchor="ctr">
                    <a:solidFill>
                      <a:srgbClr val="63BE7B"/>
                    </a:solidFill>
                  </a:tcPr>
                </a:tc>
              </a:tr>
              <a:tr h="0">
                <a:tc>
                  <a:txBody>
                    <a:bodyPr/>
                    <a:lstStyle/>
                    <a:p>
                      <a:pPr algn="l"/>
                      <a:r>
                        <a:rPr lang="en-US" sz="1050" dirty="0" smtClean="0">
                          <a:solidFill>
                            <a:schemeClr val="bg1"/>
                          </a:solidFill>
                          <a:latin typeface="Calibri" pitchFamily="34" charset="0"/>
                          <a:cs typeface="Calibri" pitchFamily="34" charset="0"/>
                        </a:rPr>
                        <a:t>Green – Product Line PSC</a:t>
                      </a:r>
                      <a:endParaRPr lang="en-US" sz="1050" dirty="0">
                        <a:solidFill>
                          <a:schemeClr val="bg1"/>
                        </a:solidFill>
                        <a:latin typeface="Calibri" pitchFamily="34" charset="0"/>
                        <a:cs typeface="Calibri" pitchFamily="34" charset="0"/>
                      </a:endParaRPr>
                    </a:p>
                  </a:txBody>
                  <a:tcPr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B15</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algn="ctr"/>
                      <a:r>
                        <a:rPr lang="en-US" sz="1200" b="1" dirty="0" smtClean="0">
                          <a:solidFill>
                            <a:schemeClr val="bg1"/>
                          </a:solidFill>
                          <a:latin typeface="Calibri" pitchFamily="34" charset="0"/>
                          <a:cs typeface="Calibri" pitchFamily="34" charset="0"/>
                        </a:rPr>
                        <a:t>Other</a:t>
                      </a:r>
                      <a:endParaRPr lang="en-US" sz="1050" b="1" dirty="0">
                        <a:solidFill>
                          <a:schemeClr val="tx2"/>
                        </a:solidFill>
                        <a:latin typeface="Calibri" pitchFamily="34" charset="0"/>
                        <a:cs typeface="Calibri" pitchFamily="34" charset="0"/>
                      </a:endParaRPr>
                    </a:p>
                  </a:txBody>
                  <a:tcPr anchor="c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D15</a:t>
                      </a:r>
                      <a:endParaRPr lang="en-US" sz="1050" dirty="0" smtClean="0">
                        <a:solidFill>
                          <a:schemeClr val="tx2"/>
                        </a:solidFill>
                        <a:latin typeface="Calibri" pitchFamily="34" charset="0"/>
                        <a:cs typeface="Calibri" pitchFamily="34" charset="0"/>
                      </a:endParaRPr>
                    </a:p>
                  </a:txBody>
                  <a:tcPr marL="0" marR="0" marT="0" marB="0" anchor="ctr">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E15</a:t>
                      </a:r>
                      <a:endParaRPr lang="en-US" sz="1050" dirty="0" smtClean="0">
                        <a:solidFill>
                          <a:schemeClr val="tx2"/>
                        </a:solidFill>
                        <a:latin typeface="Calibri" pitchFamily="34" charset="0"/>
                        <a:cs typeface="Calibri" pitchFamily="34" charset="0"/>
                      </a:endParaRPr>
                    </a:p>
                  </a:txBody>
                  <a:tcPr anchor="ctr">
                    <a:solidFill>
                      <a:srgbClr val="63BE7B"/>
                    </a:solidFill>
                  </a:tcPr>
                </a:tc>
              </a:tr>
              <a:tr h="0">
                <a:tc>
                  <a:txBody>
                    <a:bodyPr/>
                    <a:lstStyle/>
                    <a:p>
                      <a:pPr algn="l"/>
                      <a:endParaRPr lang="en-US" sz="1050" dirty="0">
                        <a:solidFill>
                          <a:schemeClr val="bg1"/>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B16</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bg1"/>
                          </a:solidFill>
                          <a:effectLst/>
                          <a:latin typeface="Calibri" pitchFamily="34" charset="0"/>
                          <a:ea typeface="ＭＳ Ｐゴシック" pitchFamily="-110" charset="-128"/>
                          <a:cs typeface="Calibri" pitchFamily="34" charset="0"/>
                        </a:rPr>
                        <a:t>Product F1</a:t>
                      </a:r>
                      <a:endParaRPr lang="en-US" sz="1050" dirty="0" smtClean="0">
                        <a:solidFill>
                          <a:schemeClr val="bg1"/>
                        </a:solidFill>
                        <a:latin typeface="Calibri" pitchFamily="34" charset="0"/>
                        <a:cs typeface="Calibri" pitchFamily="34" charset="0"/>
                      </a:endParaRPr>
                    </a:p>
                  </a:txBody>
                  <a:tcPr anchor="ctr">
                    <a:solidFill>
                      <a:srgbClr val="F8696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D16</a:t>
                      </a:r>
                      <a:endParaRPr lang="en-US" sz="1050" dirty="0" smtClean="0">
                        <a:solidFill>
                          <a:schemeClr val="tx2"/>
                        </a:solidFill>
                        <a:latin typeface="Calibri" pitchFamily="34" charset="0"/>
                        <a:cs typeface="Calibri" pitchFamily="34" charset="0"/>
                      </a:endParaRPr>
                    </a:p>
                  </a:txBody>
                  <a:tcPr marL="0" marR="0" marT="0" marB="0" anchor="ctr">
                    <a:solidFill>
                      <a:srgbClr val="FFEB8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E16</a:t>
                      </a:r>
                      <a:endParaRPr lang="en-US" sz="1050" dirty="0" smtClean="0">
                        <a:solidFill>
                          <a:schemeClr val="tx2"/>
                        </a:solidFill>
                        <a:latin typeface="Calibri" pitchFamily="34" charset="0"/>
                        <a:cs typeface="Calibri" pitchFamily="34" charset="0"/>
                      </a:endParaRPr>
                    </a:p>
                  </a:txBody>
                  <a:tcPr anchor="ctr">
                    <a:solidFill>
                      <a:srgbClr val="63BE7B"/>
                    </a:solidFill>
                  </a:tcPr>
                </a:tc>
              </a:tr>
              <a:tr h="0">
                <a:tc>
                  <a:txBody>
                    <a:bodyPr/>
                    <a:lstStyle/>
                    <a:p>
                      <a:pPr algn="l"/>
                      <a:endParaRPr lang="en-US" sz="1050" dirty="0">
                        <a:solidFill>
                          <a:schemeClr val="bg1"/>
                        </a:solidFill>
                        <a:latin typeface="Calibri" pitchFamily="34" charset="0"/>
                        <a:cs typeface="Calibri" pitchFamily="34" charset="0"/>
                      </a:endParaRPr>
                    </a:p>
                  </a:txBody>
                  <a:tcPr anchor="c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B17</a:t>
                      </a:r>
                      <a:endParaRPr kumimoji="0" lang="en-US" sz="1050" b="0" i="0" u="none" strike="noStrike" cap="none" normalizeH="0" baseline="0" dirty="0" smtClean="0">
                        <a:ln>
                          <a:noFill/>
                        </a:ln>
                        <a:solidFill>
                          <a:schemeClr val="tx2"/>
                        </a:solidFill>
                        <a:effectLst/>
                        <a:latin typeface="Calibri" pitchFamily="34" charset="0"/>
                        <a:ea typeface="Calibri" pitchFamily="34" charset="0"/>
                        <a:cs typeface="Calibri" pitchFamily="34" charset="0"/>
                      </a:endParaRPr>
                    </a:p>
                  </a:txBody>
                  <a:tcPr marL="56405" marR="56405" marT="0" marB="0" anchor="ctr" horzOverflow="overflow">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bg1"/>
                          </a:solidFill>
                          <a:effectLst/>
                          <a:latin typeface="Calibri" pitchFamily="34" charset="0"/>
                          <a:ea typeface="ＭＳ Ｐゴシック" pitchFamily="-110" charset="-128"/>
                          <a:cs typeface="Calibri" pitchFamily="34" charset="0"/>
                        </a:rPr>
                        <a:t>Product F2</a:t>
                      </a:r>
                      <a:endParaRPr lang="en-US" sz="1050" dirty="0" smtClean="0">
                        <a:solidFill>
                          <a:schemeClr val="bg1"/>
                        </a:solidFill>
                        <a:latin typeface="Calibri" pitchFamily="34" charset="0"/>
                        <a:cs typeface="Calibri" pitchFamily="34" charset="0"/>
                      </a:endParaRPr>
                    </a:p>
                  </a:txBody>
                  <a:tcPr anchor="ctr">
                    <a:solidFill>
                      <a:srgbClr val="F8696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rPr>
                        <a:t>Product D17</a:t>
                      </a:r>
                      <a:endParaRPr lang="en-US" sz="1050" dirty="0" smtClean="0">
                        <a:solidFill>
                          <a:schemeClr val="tx2"/>
                        </a:solidFill>
                        <a:latin typeface="Calibri" pitchFamily="34" charset="0"/>
                        <a:cs typeface="Calibri" pitchFamily="34" charset="0"/>
                      </a:endParaRPr>
                    </a:p>
                  </a:txBody>
                  <a:tcPr anchor="ctr">
                    <a:solidFill>
                      <a:srgbClr val="63BE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2"/>
                        </a:solidFill>
                        <a:effectLst/>
                        <a:latin typeface="Calibri" pitchFamily="34" charset="0"/>
                        <a:ea typeface="ＭＳ Ｐゴシック" pitchFamily="-110" charset="-128"/>
                        <a:cs typeface="Calibri" pitchFamily="34" charset="0"/>
                      </a:endParaRPr>
                    </a:p>
                  </a:txBody>
                  <a:tcPr anchor="ctr">
                    <a:solidFill>
                      <a:schemeClr val="bg1">
                        <a:lumMod val="85000"/>
                      </a:schemeClr>
                    </a:solidFill>
                  </a:tcPr>
                </a:tc>
              </a:tr>
            </a:tbl>
          </a:graphicData>
        </a:graphic>
      </p:graphicFrame>
      <p:sp>
        <p:nvSpPr>
          <p:cNvPr id="14" name="Rectangle 13"/>
          <p:cNvSpPr/>
          <p:nvPr/>
        </p:nvSpPr>
        <p:spPr bwMode="auto">
          <a:xfrm>
            <a:off x="257175" y="4191000"/>
            <a:ext cx="1743568" cy="1021640"/>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690340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44911" cy="863600"/>
          </a:xfrm>
        </p:spPr>
        <p:txBody>
          <a:bodyPr/>
          <a:lstStyle/>
          <a:p>
            <a:r>
              <a:rPr lang="en-US" dirty="0" smtClean="0"/>
              <a:t>Product Security Champion </a:t>
            </a:r>
            <a:r>
              <a:rPr lang="en-US" u="sng" dirty="0" smtClean="0"/>
              <a:t>Qualifications</a:t>
            </a:r>
            <a:endParaRPr lang="en-US" u="sng" dirty="0"/>
          </a:p>
        </p:txBody>
      </p:sp>
      <p:sp>
        <p:nvSpPr>
          <p:cNvPr id="6" name="Rectangle 5"/>
          <p:cNvSpPr/>
          <p:nvPr/>
        </p:nvSpPr>
        <p:spPr>
          <a:xfrm>
            <a:off x="467487" y="1255216"/>
            <a:ext cx="8244912" cy="4154984"/>
          </a:xfrm>
          <a:prstGeom prst="rect">
            <a:avLst/>
          </a:prstGeom>
        </p:spPr>
        <p:txBody>
          <a:bodyPr wrap="square">
            <a:spAutoFit/>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minimum of </a:t>
            </a:r>
            <a:r>
              <a:rPr lang="en-US" dirty="0" smtClean="0">
                <a:latin typeface="Arial" panose="020B0604020202020204" pitchFamily="34" charset="0"/>
                <a:cs typeface="Arial" panose="020B0604020202020204" pitchFamily="34" charset="0"/>
              </a:rPr>
              <a:t>3-5 </a:t>
            </a:r>
            <a:r>
              <a:rPr lang="en-US" dirty="0">
                <a:latin typeface="Arial" panose="020B0604020202020204" pitchFamily="34" charset="0"/>
                <a:cs typeface="Arial" panose="020B0604020202020204" pitchFamily="34" charset="0"/>
              </a:rPr>
              <a:t>years software development </a:t>
            </a:r>
            <a:r>
              <a:rPr lang="en-US" dirty="0" smtClean="0">
                <a:latin typeface="Arial" panose="020B0604020202020204" pitchFamily="34" charset="0"/>
                <a:cs typeface="Arial" panose="020B0604020202020204" pitchFamily="34" charset="0"/>
              </a:rPr>
              <a:t>experience (architects preferred)</a:t>
            </a:r>
          </a:p>
          <a:p>
            <a:pPr marL="514350" indent="-514350">
              <a:buFont typeface="+mj-lt"/>
              <a:buAutoNum type="arabicPeriod"/>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passion for or background in </a:t>
            </a:r>
            <a:r>
              <a:rPr lang="en-US" dirty="0" smtClean="0">
                <a:latin typeface="Arial" panose="020B0604020202020204" pitchFamily="34" charset="0"/>
                <a:cs typeface="Arial" panose="020B0604020202020204" pitchFamily="34" charset="0"/>
              </a:rPr>
              <a:t>software security</a:t>
            </a:r>
          </a:p>
          <a:p>
            <a:pPr marL="514350" indent="-514350">
              <a:buFont typeface="+mj-lt"/>
              <a:buAutoNum type="arabicPeriod"/>
            </a:pPr>
            <a:r>
              <a:rPr lang="en-US" dirty="0">
                <a:latin typeface="Arial" panose="020B0604020202020204" pitchFamily="34" charset="0"/>
                <a:cs typeface="Arial" panose="020B0604020202020204" pitchFamily="34" charset="0"/>
              </a:rPr>
              <a:t>Approved by the BU General Manager &amp; BU PSC Lead</a:t>
            </a:r>
          </a:p>
          <a:p>
            <a:pPr marL="514350" indent="-514350">
              <a:buFont typeface="+mj-lt"/>
              <a:buAutoNum type="arabicPeriod"/>
            </a:pPr>
            <a:r>
              <a:rPr lang="en-US" dirty="0">
                <a:latin typeface="Arial" panose="020B0604020202020204" pitchFamily="34" charset="0"/>
                <a:cs typeface="Arial" panose="020B0604020202020204" pitchFamily="34" charset="0"/>
              </a:rPr>
              <a:t>Dedicate 10% - 20% of their time doing product security tasks</a:t>
            </a:r>
          </a:p>
          <a:p>
            <a:pPr marL="514350" indent="-514350">
              <a:buFont typeface="+mj-lt"/>
              <a:buAutoNum type="arabicPeriod"/>
            </a:pPr>
            <a:r>
              <a:rPr lang="en-US" dirty="0" smtClean="0">
                <a:latin typeface="Arial" panose="020B0604020202020204" pitchFamily="34" charset="0"/>
                <a:cs typeface="Arial" panose="020B0604020202020204" pitchFamily="34" charset="0"/>
              </a:rPr>
              <a:t>Time </a:t>
            </a:r>
            <a:r>
              <a:rPr lang="en-US" dirty="0">
                <a:latin typeface="Arial" panose="020B0604020202020204" pitchFamily="34" charset="0"/>
                <a:cs typeface="Arial" panose="020B0604020202020204" pitchFamily="34" charset="0"/>
              </a:rPr>
              <a:t>to be trained in software </a:t>
            </a:r>
            <a:r>
              <a:rPr lang="en-US" dirty="0" smtClean="0">
                <a:latin typeface="Arial" panose="020B0604020202020204" pitchFamily="34" charset="0"/>
                <a:cs typeface="Arial" panose="020B0604020202020204" pitchFamily="34" charset="0"/>
              </a:rPr>
              <a:t>security, tools</a:t>
            </a:r>
            <a:r>
              <a:rPr lang="en-US" dirty="0">
                <a:latin typeface="Arial" panose="020B0604020202020204" pitchFamily="34" charset="0"/>
                <a:cs typeface="Arial" panose="020B0604020202020204" pitchFamily="34" charset="0"/>
              </a:rPr>
              <a:t>, plans, and </a:t>
            </a:r>
            <a:r>
              <a:rPr lang="en-US" dirty="0" smtClean="0">
                <a:latin typeface="Arial" panose="020B0604020202020204" pitchFamily="34" charset="0"/>
                <a:cs typeface="Arial" panose="020B0604020202020204" pitchFamily="34" charset="0"/>
              </a:rPr>
              <a:t>processes</a:t>
            </a:r>
          </a:p>
          <a:p>
            <a:pPr marL="514350" indent="-514350">
              <a:buFont typeface="+mj-lt"/>
              <a:buAutoNum type="arabicPeriod"/>
            </a:pPr>
            <a:r>
              <a:rPr lang="en-US" dirty="0" smtClean="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not only know how to develop (build) </a:t>
            </a:r>
            <a:r>
              <a:rPr lang="en-US" dirty="0" smtClean="0">
                <a:latin typeface="Arial" panose="020B0604020202020204" pitchFamily="34" charset="0"/>
                <a:cs typeface="Arial" panose="020B0604020202020204" pitchFamily="34" charset="0"/>
              </a:rPr>
              <a:t>software, </a:t>
            </a:r>
            <a:r>
              <a:rPr lang="en-US" dirty="0">
                <a:latin typeface="Arial" panose="020B0604020202020204" pitchFamily="34" charset="0"/>
                <a:cs typeface="Arial" panose="020B0604020202020204" pitchFamily="34" charset="0"/>
              </a:rPr>
              <a:t>but also know how to deconstruct </a:t>
            </a:r>
            <a:r>
              <a:rPr lang="en-US" dirty="0" smtClean="0">
                <a:latin typeface="Arial" panose="020B0604020202020204" pitchFamily="34" charset="0"/>
                <a:cs typeface="Arial" panose="020B0604020202020204" pitchFamily="34" charset="0"/>
              </a:rPr>
              <a:t>it (take </a:t>
            </a:r>
            <a:r>
              <a:rPr lang="en-US" dirty="0">
                <a:latin typeface="Arial" panose="020B0604020202020204" pitchFamily="34" charset="0"/>
                <a:cs typeface="Arial" panose="020B0604020202020204" pitchFamily="34" charset="0"/>
              </a:rPr>
              <a:t>it apart) while “thinking like a hacker</a:t>
            </a:r>
            <a:r>
              <a:rPr lang="en-US" dirty="0" smtClean="0">
                <a:latin typeface="Arial" panose="020B0604020202020204" pitchFamily="34" charset="0"/>
                <a:cs typeface="Arial" panose="020B0604020202020204" pitchFamily="34" charset="0"/>
              </a:rPr>
              <a:t>”</a:t>
            </a:r>
          </a:p>
        </p:txBody>
      </p:sp>
      <p:sp>
        <p:nvSpPr>
          <p:cNvPr id="7"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15</a:t>
            </a:fld>
            <a:endParaRPr lang="en-US" dirty="0"/>
          </a:p>
        </p:txBody>
      </p:sp>
    </p:spTree>
    <p:extLst>
      <p:ext uri="{BB962C8B-B14F-4D97-AF65-F5344CB8AC3E}">
        <p14:creationId xmlns:p14="http://schemas.microsoft.com/office/powerpoint/2010/main" val="2535617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5600"/>
            <a:ext cx="8610600" cy="863600"/>
          </a:xfrm>
        </p:spPr>
        <p:txBody>
          <a:bodyPr/>
          <a:lstStyle/>
          <a:p>
            <a:r>
              <a:rPr lang="en-US" dirty="0" smtClean="0"/>
              <a:t>Product Security Champion </a:t>
            </a:r>
            <a:r>
              <a:rPr lang="en-US" u="sng" dirty="0" smtClean="0"/>
              <a:t>Responsibilities</a:t>
            </a:r>
            <a:endParaRPr lang="en-US" u="sng" dirty="0"/>
          </a:p>
        </p:txBody>
      </p:sp>
      <p:sp>
        <p:nvSpPr>
          <p:cNvPr id="6" name="Rectangle 5"/>
          <p:cNvSpPr/>
          <p:nvPr/>
        </p:nvSpPr>
        <p:spPr>
          <a:xfrm>
            <a:off x="304800" y="1145262"/>
            <a:ext cx="8676514" cy="4493538"/>
          </a:xfrm>
          <a:prstGeom prst="rect">
            <a:avLst/>
          </a:prstGeom>
        </p:spPr>
        <p:txBody>
          <a:bodyPr wrap="square">
            <a:spAutoFit/>
          </a:bodyPr>
          <a:lstStyle/>
          <a:p>
            <a:pPr marL="342900" lvl="0" indent="-342900">
              <a:buFont typeface="+mj-lt"/>
              <a:buAutoNum type="arabicPeriod"/>
            </a:pPr>
            <a:r>
              <a:rPr lang="en-US" sz="2200" b="1" dirty="0" smtClean="0">
                <a:latin typeface="Arial" panose="020B0604020202020204" pitchFamily="34" charset="0"/>
                <a:cs typeface="Arial" panose="020B0604020202020204" pitchFamily="34" charset="0"/>
              </a:rPr>
              <a:t>Enforce the SDL:</a:t>
            </a:r>
            <a:r>
              <a:rPr lang="en-US" sz="2200" dirty="0" smtClean="0">
                <a:latin typeface="Arial" panose="020B0604020202020204" pitchFamily="34" charset="0"/>
                <a:cs typeface="Arial" panose="020B0604020202020204" pitchFamily="34" charset="0"/>
              </a:rPr>
              <a:t> Assist </a:t>
            </a:r>
            <a:r>
              <a:rPr lang="en-US" sz="2200" dirty="0">
                <a:latin typeface="Arial" panose="020B0604020202020204" pitchFamily="34" charset="0"/>
                <a:cs typeface="Arial" panose="020B0604020202020204" pitchFamily="34" charset="0"/>
              </a:rPr>
              <a:t>the PSG in assuring the security tenants of confidentiality, integrity, availability, and privacy are adhered </a:t>
            </a:r>
            <a:r>
              <a:rPr lang="en-US" sz="2200" dirty="0" smtClean="0">
                <a:latin typeface="Arial" panose="020B0604020202020204" pitchFamily="34" charset="0"/>
                <a:cs typeface="Arial" panose="020B0604020202020204" pitchFamily="34" charset="0"/>
              </a:rPr>
              <a:t>to</a:t>
            </a:r>
            <a:endParaRPr lang="en-US" sz="2200" dirty="0">
              <a:latin typeface="Arial" panose="020B0604020202020204" pitchFamily="34" charset="0"/>
              <a:cs typeface="Arial" panose="020B0604020202020204" pitchFamily="34" charset="0"/>
            </a:endParaRPr>
          </a:p>
          <a:p>
            <a:pPr marL="342900" indent="-342900">
              <a:buFont typeface="+mj-lt"/>
              <a:buAutoNum type="arabicPeriod"/>
            </a:pPr>
            <a:r>
              <a:rPr lang="en-US" sz="2200" b="1" dirty="0" smtClean="0">
                <a:latin typeface="Arial" panose="020B0604020202020204" pitchFamily="34" charset="0"/>
                <a:cs typeface="Arial" panose="020B0604020202020204" pitchFamily="34" charset="0"/>
              </a:rPr>
              <a:t>Reviews: </a:t>
            </a:r>
            <a:r>
              <a:rPr lang="en-US" sz="2200" dirty="0" smtClean="0">
                <a:latin typeface="Arial" panose="020B0604020202020204" pitchFamily="34" charset="0"/>
                <a:cs typeface="Arial" panose="020B0604020202020204" pitchFamily="34" charset="0"/>
              </a:rPr>
              <a:t>Assist </a:t>
            </a:r>
            <a:r>
              <a:rPr lang="en-US" sz="2200" dirty="0">
                <a:latin typeface="Arial" panose="020B0604020202020204" pitchFamily="34" charset="0"/>
                <a:cs typeface="Arial" panose="020B0604020202020204" pitchFamily="34" charset="0"/>
              </a:rPr>
              <a:t>the PSG’s software security architects in conducting architecture security analysis, reviews, and threat modeling</a:t>
            </a:r>
          </a:p>
          <a:p>
            <a:pPr marL="342900" indent="-342900">
              <a:buFont typeface="+mj-lt"/>
              <a:buAutoNum type="arabicPeriod"/>
            </a:pPr>
            <a:r>
              <a:rPr lang="en-US" sz="2200" b="1" dirty="0">
                <a:latin typeface="Arial" panose="020B0604020202020204" pitchFamily="34" charset="0"/>
                <a:cs typeface="Arial" panose="020B0604020202020204" pitchFamily="34" charset="0"/>
              </a:rPr>
              <a:t>Escalations: </a:t>
            </a:r>
            <a:r>
              <a:rPr lang="en-US" sz="2200" dirty="0">
                <a:latin typeface="Arial" panose="020B0604020202020204" pitchFamily="34" charset="0"/>
                <a:cs typeface="Arial" panose="020B0604020202020204" pitchFamily="34" charset="0"/>
              </a:rPr>
              <a:t>Assist with Security Bulletins and patches for externally disclosed </a:t>
            </a:r>
            <a:r>
              <a:rPr lang="en-US" sz="2200" dirty="0" smtClean="0">
                <a:latin typeface="Arial" panose="020B0604020202020204" pitchFamily="34" charset="0"/>
                <a:cs typeface="Arial" panose="020B0604020202020204" pitchFamily="34" charset="0"/>
              </a:rPr>
              <a:t>vulnerabilities (PSIRT)</a:t>
            </a:r>
            <a:endParaRPr lang="en-US" sz="2200" dirty="0">
              <a:latin typeface="Arial" panose="020B0604020202020204" pitchFamily="34" charset="0"/>
              <a:cs typeface="Arial" panose="020B0604020202020204" pitchFamily="34" charset="0"/>
            </a:endParaRPr>
          </a:p>
          <a:p>
            <a:pPr marL="342900" lvl="0" indent="-342900">
              <a:buFont typeface="+mj-lt"/>
              <a:buAutoNum type="arabicPeriod"/>
            </a:pPr>
            <a:r>
              <a:rPr lang="en-US" sz="2200" b="1" dirty="0" smtClean="0">
                <a:latin typeface="Arial" panose="020B0604020202020204" pitchFamily="34" charset="0"/>
                <a:cs typeface="Arial" panose="020B0604020202020204" pitchFamily="34" charset="0"/>
              </a:rPr>
              <a:t>Tools Expert: </a:t>
            </a:r>
            <a:r>
              <a:rPr lang="en-US" sz="2200" dirty="0" smtClean="0">
                <a:latin typeface="Arial" panose="020B0604020202020204" pitchFamily="34" charset="0"/>
                <a:cs typeface="Arial" panose="020B0604020202020204" pitchFamily="34" charset="0"/>
              </a:rPr>
              <a:t>e.g</a:t>
            </a:r>
            <a:r>
              <a:rPr lang="en-US" sz="2200" dirty="0">
                <a:latin typeface="Arial" panose="020B0604020202020204" pitchFamily="34" charset="0"/>
                <a:cs typeface="Arial" panose="020B0604020202020204" pitchFamily="34" charset="0"/>
              </a:rPr>
              <a:t>. static, dynamic – which includes </a:t>
            </a:r>
            <a:r>
              <a:rPr lang="en-US" sz="2200" dirty="0" smtClean="0">
                <a:latin typeface="Arial" panose="020B0604020202020204" pitchFamily="34" charset="0"/>
                <a:cs typeface="Arial" panose="020B0604020202020204" pitchFamily="34" charset="0"/>
              </a:rPr>
              <a:t>fuzzing, within </a:t>
            </a:r>
            <a:r>
              <a:rPr lang="en-US" sz="2200" dirty="0">
                <a:latin typeface="Arial" panose="020B0604020202020204" pitchFamily="34" charset="0"/>
                <a:cs typeface="Arial" panose="020B0604020202020204" pitchFamily="34" charset="0"/>
              </a:rPr>
              <a:t>each </a:t>
            </a:r>
            <a:r>
              <a:rPr lang="en-US" sz="2200" dirty="0" smtClean="0">
                <a:latin typeface="Arial" panose="020B0604020202020204" pitchFamily="34" charset="0"/>
                <a:cs typeface="Arial" panose="020B0604020202020204" pitchFamily="34" charset="0"/>
              </a:rPr>
              <a:t>product development</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team, </a:t>
            </a:r>
            <a:r>
              <a:rPr lang="en-US" sz="2200" dirty="0">
                <a:latin typeface="Arial" panose="020B0604020202020204" pitchFamily="34" charset="0"/>
                <a:cs typeface="Arial" panose="020B0604020202020204" pitchFamily="34" charset="0"/>
              </a:rPr>
              <a:t>and/or business </a:t>
            </a:r>
            <a:r>
              <a:rPr lang="en-US" sz="2200" dirty="0" smtClean="0">
                <a:latin typeface="Arial" panose="020B0604020202020204" pitchFamily="34" charset="0"/>
                <a:cs typeface="Arial" panose="020B0604020202020204" pitchFamily="34" charset="0"/>
              </a:rPr>
              <a:t>unit (BU)</a:t>
            </a:r>
            <a:endParaRPr lang="en-US" sz="2200" dirty="0">
              <a:latin typeface="Arial" panose="020B0604020202020204" pitchFamily="34" charset="0"/>
              <a:cs typeface="Arial" panose="020B0604020202020204" pitchFamily="34" charset="0"/>
            </a:endParaRPr>
          </a:p>
          <a:p>
            <a:pPr marL="342900" indent="-342900">
              <a:buFont typeface="+mj-lt"/>
              <a:buAutoNum type="arabicPeriod"/>
            </a:pPr>
            <a:r>
              <a:rPr lang="en-US" sz="2200" b="1" dirty="0" smtClean="0">
                <a:latin typeface="Arial" panose="020B0604020202020204" pitchFamily="34" charset="0"/>
                <a:cs typeface="Arial" panose="020B0604020202020204" pitchFamily="34" charset="0"/>
              </a:rPr>
              <a:t>Collocated: </a:t>
            </a:r>
            <a:r>
              <a:rPr lang="en-US" sz="2200" dirty="0" smtClean="0">
                <a:latin typeface="Arial" panose="020B0604020202020204" pitchFamily="34" charset="0"/>
                <a:cs typeface="Arial" panose="020B0604020202020204" pitchFamily="34" charset="0"/>
              </a:rPr>
              <a:t>Be </a:t>
            </a:r>
            <a:r>
              <a:rPr lang="en-US" sz="2200" dirty="0">
                <a:latin typeface="Arial" panose="020B0604020202020204" pitchFamily="34" charset="0"/>
                <a:cs typeface="Arial" panose="020B0604020202020204" pitchFamily="34" charset="0"/>
              </a:rPr>
              <a:t>the eyes, </a:t>
            </a:r>
            <a:r>
              <a:rPr lang="en-US" sz="2200" dirty="0" smtClean="0">
                <a:latin typeface="Arial" panose="020B0604020202020204" pitchFamily="34" charset="0"/>
                <a:cs typeface="Arial" panose="020B0604020202020204" pitchFamily="34" charset="0"/>
              </a:rPr>
              <a:t>ears, </a:t>
            </a:r>
            <a:r>
              <a:rPr lang="en-US" sz="2200" dirty="0">
                <a:latin typeface="Arial" panose="020B0604020202020204" pitchFamily="34" charset="0"/>
                <a:cs typeface="Arial" panose="020B0604020202020204" pitchFamily="34" charset="0"/>
              </a:rPr>
              <a:t>and advocate of the PSG within each </a:t>
            </a:r>
            <a:r>
              <a:rPr lang="en-US" sz="2200" dirty="0" smtClean="0">
                <a:latin typeface="Arial" panose="020B0604020202020204" pitchFamily="34" charset="0"/>
                <a:cs typeface="Arial" panose="020B0604020202020204" pitchFamily="34" charset="0"/>
              </a:rPr>
              <a:t>product dev. team / BU</a:t>
            </a:r>
            <a:endParaRPr lang="en-US" sz="2200" dirty="0">
              <a:latin typeface="Arial" panose="020B0604020202020204" pitchFamily="34" charset="0"/>
              <a:cs typeface="Arial" panose="020B0604020202020204" pitchFamily="34" charset="0"/>
            </a:endParaRPr>
          </a:p>
          <a:p>
            <a:pPr marL="342900" lvl="0" indent="-342900">
              <a:buFont typeface="+mj-lt"/>
              <a:buAutoNum type="arabicPeriod"/>
            </a:pPr>
            <a:r>
              <a:rPr lang="en-US" sz="2200" b="1" dirty="0" smtClean="0">
                <a:latin typeface="Arial" panose="020B0604020202020204" pitchFamily="34" charset="0"/>
                <a:cs typeface="Arial" panose="020B0604020202020204" pitchFamily="34" charset="0"/>
              </a:rPr>
              <a:t>Attend Meetings: </a:t>
            </a:r>
            <a:r>
              <a:rPr lang="en-US" sz="2200" dirty="0" smtClean="0">
                <a:latin typeface="Arial" panose="020B0604020202020204" pitchFamily="34" charset="0"/>
                <a:cs typeface="Arial" panose="020B0604020202020204" pitchFamily="34" charset="0"/>
              </a:rPr>
              <a:t>Participate </a:t>
            </a:r>
            <a:r>
              <a:rPr lang="en-US" sz="2200" dirty="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weekly Admin / Technical meetings as a team</a:t>
            </a:r>
          </a:p>
        </p:txBody>
      </p:sp>
      <p:sp>
        <p:nvSpPr>
          <p:cNvPr id="7"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16</a:t>
            </a:fld>
            <a:endParaRPr lang="en-US" dirty="0"/>
          </a:p>
        </p:txBody>
      </p:sp>
    </p:spTree>
    <p:extLst>
      <p:ext uri="{BB962C8B-B14F-4D97-AF65-F5344CB8AC3E}">
        <p14:creationId xmlns:p14="http://schemas.microsoft.com/office/powerpoint/2010/main" val="433943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Process</a:t>
            </a:r>
            <a:endParaRPr lang="en-US" dirty="0"/>
          </a:p>
        </p:txBody>
      </p:sp>
      <p:sp>
        <p:nvSpPr>
          <p:cNvPr id="3" name="Content Placeholder 2"/>
          <p:cNvSpPr>
            <a:spLocks noGrp="1"/>
          </p:cNvSpPr>
          <p:nvPr>
            <p:ph idx="1"/>
          </p:nvPr>
        </p:nvSpPr>
        <p:spPr>
          <a:xfrm>
            <a:off x="454025" y="1266825"/>
            <a:ext cx="3660775" cy="4659313"/>
          </a:xfrm>
        </p:spPr>
        <p:txBody>
          <a:bodyPr>
            <a:normAutofit/>
          </a:bodyPr>
          <a:lstStyle/>
          <a:p>
            <a:r>
              <a:rPr lang="en-US" dirty="0" smtClean="0"/>
              <a:t>Weather</a:t>
            </a:r>
          </a:p>
          <a:p>
            <a:r>
              <a:rPr lang="en-US" dirty="0" smtClean="0"/>
              <a:t>Course Review</a:t>
            </a:r>
            <a:endParaRPr lang="en-US" dirty="0"/>
          </a:p>
          <a:p>
            <a:r>
              <a:rPr lang="en-US" dirty="0" smtClean="0"/>
              <a:t>Countermeasures</a:t>
            </a:r>
            <a:endParaRPr lang="en-US" dirty="0"/>
          </a:p>
          <a:p>
            <a:pPr lvl="1"/>
            <a:r>
              <a:rPr lang="en-US" dirty="0"/>
              <a:t>Advil</a:t>
            </a:r>
          </a:p>
          <a:p>
            <a:pPr lvl="1"/>
            <a:r>
              <a:rPr lang="en-US" dirty="0"/>
              <a:t>Bandages</a:t>
            </a:r>
          </a:p>
          <a:p>
            <a:pPr lvl="1"/>
            <a:r>
              <a:rPr lang="en-US" dirty="0" smtClean="0"/>
              <a:t>Body Glide</a:t>
            </a:r>
          </a:p>
          <a:p>
            <a:pPr lvl="1"/>
            <a:r>
              <a:rPr lang="en-US" dirty="0" smtClean="0"/>
              <a:t>Mustard</a:t>
            </a:r>
            <a:endParaRPr lang="en-US" dirty="0"/>
          </a:p>
          <a:p>
            <a:r>
              <a:rPr lang="en-US" dirty="0" smtClean="0"/>
              <a:t>Recording</a:t>
            </a:r>
            <a:endParaRPr lang="en-US" dirty="0"/>
          </a:p>
          <a:p>
            <a:pPr lvl="1"/>
            <a:r>
              <a:rPr lang="en-US" dirty="0"/>
              <a:t>Pictures</a:t>
            </a:r>
          </a:p>
          <a:p>
            <a:pPr lvl="1"/>
            <a:r>
              <a:rPr lang="en-US" dirty="0"/>
              <a:t>Facebook </a:t>
            </a:r>
            <a:r>
              <a:rPr lang="en-US" dirty="0" smtClean="0"/>
              <a:t>Album</a:t>
            </a:r>
            <a:endParaRPr lang="en-US" dirty="0"/>
          </a:p>
          <a:p>
            <a:pPr lvl="1"/>
            <a:endParaRPr lang="en-US" dirty="0" smtClean="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17</a:t>
            </a:fld>
            <a:endParaRPr lang="en-US" dirty="0"/>
          </a:p>
        </p:txBody>
      </p:sp>
      <p:grpSp>
        <p:nvGrpSpPr>
          <p:cNvPr id="5" name="Group 4"/>
          <p:cNvGrpSpPr/>
          <p:nvPr/>
        </p:nvGrpSpPr>
        <p:grpSpPr>
          <a:xfrm>
            <a:off x="4104343" y="914400"/>
            <a:ext cx="5268257" cy="4572000"/>
            <a:chOff x="4104343" y="914400"/>
            <a:chExt cx="5268257" cy="4572000"/>
          </a:xfrm>
        </p:grpSpPr>
        <p:pic>
          <p:nvPicPr>
            <p:cNvPr id="1026" name="Picture 2" descr="https://healthy.kaiserpermanente.org/static/drugency/images/WHR01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1981200" cy="148590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0/04/Ivans_Lisicins_in_2010.JPG/220px-Ivans_Lisicins_in_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343" y="3200400"/>
              <a:ext cx="2946398" cy="2209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0" name="Picture 2" descr="SILVER/G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3757" y="914400"/>
              <a:ext cx="1090643" cy="19422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img.webstaurantstore.com/images/products/main/102730/122985/frenchs-classic-yellow-mustard-packet-200-ca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200400"/>
              <a:ext cx="2286000" cy="228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91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4025" y="1541462"/>
            <a:ext cx="5032375" cy="4097338"/>
          </a:xfrm>
        </p:spPr>
        <p:txBody>
          <a:bodyPr/>
          <a:lstStyle/>
          <a:p>
            <a:r>
              <a:rPr lang="en-US" dirty="0" smtClean="0"/>
              <a:t>Architecture Security Reviews</a:t>
            </a:r>
          </a:p>
          <a:p>
            <a:r>
              <a:rPr lang="en-US" dirty="0" smtClean="0"/>
              <a:t>PSIRT</a:t>
            </a:r>
            <a:endParaRPr lang="en-US" dirty="0"/>
          </a:p>
          <a:p>
            <a:r>
              <a:rPr lang="en-US" dirty="0"/>
              <a:t>Training Program</a:t>
            </a:r>
          </a:p>
          <a:p>
            <a:r>
              <a:rPr lang="en-US" dirty="0" smtClean="0"/>
              <a:t>Policies</a:t>
            </a:r>
          </a:p>
          <a:p>
            <a:r>
              <a:rPr lang="en-US" dirty="0" smtClean="0"/>
              <a:t>M&amp;A Code Reviews</a:t>
            </a:r>
          </a:p>
          <a:p>
            <a:r>
              <a:rPr lang="en-US" dirty="0" smtClean="0"/>
              <a:t>Certifications and Redaction</a:t>
            </a:r>
          </a:p>
          <a:p>
            <a:r>
              <a:rPr lang="en-US" dirty="0" smtClean="0"/>
              <a:t>Programmatic and Admin</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18</a:t>
            </a:fld>
            <a:endParaRPr lang="en-US" dirty="0"/>
          </a:p>
        </p:txBody>
      </p:sp>
      <p:grpSp>
        <p:nvGrpSpPr>
          <p:cNvPr id="5" name="Group 4"/>
          <p:cNvGrpSpPr/>
          <p:nvPr/>
        </p:nvGrpSpPr>
        <p:grpSpPr>
          <a:xfrm>
            <a:off x="6705600" y="990600"/>
            <a:ext cx="1824223" cy="1905000"/>
            <a:chOff x="2382537" y="460519"/>
            <a:chExt cx="1367023" cy="1367023"/>
          </a:xfrm>
          <a:scene3d>
            <a:camera prst="orthographicFront"/>
            <a:lightRig rig="threePt" dir="t"/>
          </a:scene3d>
        </p:grpSpPr>
        <p:sp>
          <p:nvSpPr>
            <p:cNvPr id="6" name="Oval 5"/>
            <p:cNvSpPr/>
            <p:nvPr/>
          </p:nvSpPr>
          <p:spPr>
            <a:xfrm>
              <a:off x="2382537" y="460519"/>
              <a:ext cx="1367023" cy="1367023"/>
            </a:xfrm>
            <a:prstGeom prst="ellipse">
              <a:avLst/>
            </a:prstGeom>
            <a:solidFill>
              <a:srgbClr val="000099"/>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3000" b="1" kern="1200" dirty="0" smtClean="0">
                  <a:solidFill>
                    <a:schemeClr val="bg1"/>
                  </a:solidFill>
                  <a:effectLst>
                    <a:outerShdw blurRad="38100" dist="38100" dir="2700000" algn="tl">
                      <a:srgbClr val="000000">
                        <a:alpha val="43137"/>
                      </a:srgbClr>
                    </a:outerShdw>
                  </a:effectLst>
                </a:rPr>
                <a:t>Process</a:t>
              </a:r>
              <a:endParaRPr lang="en-US" sz="3000" b="1"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5322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410575" cy="868363"/>
          </a:xfrm>
        </p:spPr>
        <p:txBody>
          <a:bodyPr/>
          <a:lstStyle/>
          <a:p>
            <a:r>
              <a:rPr lang="en-US" dirty="0" smtClean="0"/>
              <a:t>You Made Your Bed, Now Sleep In It</a:t>
            </a:r>
          </a:p>
        </p:txBody>
      </p:sp>
      <p:sp>
        <p:nvSpPr>
          <p:cNvPr id="7171" name="Line 3"/>
          <p:cNvSpPr>
            <a:spLocks noChangeShapeType="1"/>
          </p:cNvSpPr>
          <p:nvPr/>
        </p:nvSpPr>
        <p:spPr bwMode="auto">
          <a:xfrm flipH="1">
            <a:off x="1919187" y="1847022"/>
            <a:ext cx="0" cy="2950517"/>
          </a:xfrm>
          <a:prstGeom prst="line">
            <a:avLst/>
          </a:prstGeom>
          <a:noFill/>
          <a:ln w="101600" cap="sq">
            <a:solidFill>
              <a:schemeClr val="tx1"/>
            </a:solidFill>
            <a:bevel/>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 name="Diagram 1"/>
          <p:cNvGraphicFramePr/>
          <p:nvPr>
            <p:extLst>
              <p:ext uri="{D42A27DB-BD31-4B8C-83A1-F6EECF244321}">
                <p14:modId xmlns:p14="http://schemas.microsoft.com/office/powerpoint/2010/main" val="2394676775"/>
              </p:ext>
            </p:extLst>
          </p:nvPr>
        </p:nvGraphicFramePr>
        <p:xfrm>
          <a:off x="2667000" y="14490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39679" y="1401913"/>
            <a:ext cx="1359016" cy="461665"/>
          </a:xfrm>
          <a:prstGeom prst="rect">
            <a:avLst/>
          </a:prstGeom>
          <a:noFill/>
        </p:spPr>
        <p:txBody>
          <a:bodyPr wrap="square" rtlCol="0">
            <a:spAutoFit/>
          </a:bodyPr>
          <a:lstStyle/>
          <a:p>
            <a:pPr algn="ctr"/>
            <a:r>
              <a:rPr lang="en-US" b="1" dirty="0" smtClean="0"/>
              <a:t>PSIRT</a:t>
            </a:r>
            <a:endParaRPr lang="en-US" b="1" dirty="0"/>
          </a:p>
        </p:txBody>
      </p:sp>
      <p:sp>
        <p:nvSpPr>
          <p:cNvPr id="8" name="TextBox 7"/>
          <p:cNvSpPr txBox="1"/>
          <p:nvPr/>
        </p:nvSpPr>
        <p:spPr>
          <a:xfrm>
            <a:off x="1239679" y="4797540"/>
            <a:ext cx="1359016" cy="830997"/>
          </a:xfrm>
          <a:prstGeom prst="rect">
            <a:avLst/>
          </a:prstGeom>
          <a:noFill/>
        </p:spPr>
        <p:txBody>
          <a:bodyPr wrap="square" rtlCol="0">
            <a:spAutoFit/>
          </a:bodyPr>
          <a:lstStyle/>
          <a:p>
            <a:pPr algn="ctr"/>
            <a:r>
              <a:rPr lang="en-US" b="1" dirty="0" smtClean="0"/>
              <a:t>Security</a:t>
            </a:r>
          </a:p>
          <a:p>
            <a:pPr algn="ctr"/>
            <a:r>
              <a:rPr lang="en-US" b="1" dirty="0" smtClean="0"/>
              <a:t>Reviews</a:t>
            </a:r>
            <a:endParaRPr lang="en-US" b="1" dirty="0"/>
          </a:p>
        </p:txBody>
      </p:sp>
      <p:pic>
        <p:nvPicPr>
          <p:cNvPr id="1026" name="Picture 2" descr="http://www.antizena.sk/media/jpg/vl1pcutlwnutvbw5_l8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676" y="4865638"/>
            <a:ext cx="693546" cy="69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gresosuniversales.com/images/testimonios/sad%20fac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834" y="1295400"/>
            <a:ext cx="694460" cy="67468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19</a:t>
            </a:fld>
            <a:endParaRPr lang="en-US" dirty="0"/>
          </a:p>
        </p:txBody>
      </p:sp>
    </p:spTree>
    <p:extLst>
      <p:ext uri="{BB962C8B-B14F-4D97-AF65-F5344CB8AC3E}">
        <p14:creationId xmlns:p14="http://schemas.microsoft.com/office/powerpoint/2010/main" val="2972061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a:t>
            </a:fld>
            <a:endParaRPr lang="en-US" dirty="0"/>
          </a:p>
        </p:txBody>
      </p:sp>
      <p:sp>
        <p:nvSpPr>
          <p:cNvPr id="5" name="Rectangle 3"/>
          <p:cNvSpPr txBox="1">
            <a:spLocks noChangeArrowheads="1"/>
          </p:cNvSpPr>
          <p:nvPr/>
        </p:nvSpPr>
        <p:spPr bwMode="auto">
          <a:xfrm>
            <a:off x="500853" y="1257335"/>
            <a:ext cx="5136939" cy="4457665"/>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rmAutofit lnSpcReduction="10000"/>
          </a:bodyPr>
          <a:lst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a:lstStyle>
          <a:p>
            <a:pPr>
              <a:defRPr/>
            </a:pPr>
            <a:r>
              <a:rPr lang="en-US" sz="2200" kern="0" dirty="0"/>
              <a:t>President, ISSA North </a:t>
            </a:r>
            <a:r>
              <a:rPr lang="en-US" sz="2200" kern="0" dirty="0" smtClean="0"/>
              <a:t>Texas 2013</a:t>
            </a:r>
            <a:endParaRPr lang="en-US" sz="2200" kern="0" dirty="0"/>
          </a:p>
          <a:p>
            <a:pPr>
              <a:defRPr/>
            </a:pPr>
            <a:r>
              <a:rPr lang="en-US" sz="2200" kern="0" dirty="0" smtClean="0">
                <a:cs typeface="+mn-cs"/>
              </a:rPr>
              <a:t>Day-Job Product Security Roles</a:t>
            </a:r>
          </a:p>
          <a:p>
            <a:pPr lvl="1">
              <a:defRPr/>
            </a:pPr>
            <a:r>
              <a:rPr lang="en-US" sz="1600" kern="0" dirty="0" smtClean="0"/>
              <a:t>Define, build and manage the SDL, policies, processes and PSG program</a:t>
            </a:r>
          </a:p>
          <a:p>
            <a:pPr lvl="1">
              <a:defRPr/>
            </a:pPr>
            <a:r>
              <a:rPr lang="en-US" sz="1600" kern="0" dirty="0" smtClean="0"/>
              <a:t>Create, manage, and mentor the PSC team</a:t>
            </a:r>
          </a:p>
          <a:p>
            <a:pPr lvl="1">
              <a:defRPr/>
            </a:pPr>
            <a:r>
              <a:rPr lang="en-US" sz="1600" kern="0" dirty="0" smtClean="0"/>
              <a:t>Manage PSIRT team</a:t>
            </a:r>
          </a:p>
          <a:p>
            <a:pPr lvl="1">
              <a:defRPr/>
            </a:pPr>
            <a:r>
              <a:rPr lang="en-US" sz="1600" kern="0" dirty="0"/>
              <a:t>Metrics</a:t>
            </a:r>
          </a:p>
          <a:p>
            <a:pPr lvl="1">
              <a:defRPr/>
            </a:pPr>
            <a:r>
              <a:rPr lang="en-US" sz="1600" kern="0" dirty="0" smtClean="0"/>
              <a:t>Training program</a:t>
            </a:r>
          </a:p>
          <a:p>
            <a:pPr lvl="1">
              <a:defRPr/>
            </a:pPr>
            <a:r>
              <a:rPr lang="en-US" sz="1600" kern="0" dirty="0" smtClean="0"/>
              <a:t>Certification support</a:t>
            </a:r>
          </a:p>
          <a:p>
            <a:pPr>
              <a:defRPr/>
            </a:pPr>
            <a:r>
              <a:rPr lang="en-US" sz="2200" kern="0" dirty="0" smtClean="0">
                <a:cs typeface="+mn-cs"/>
              </a:rPr>
              <a:t>Experience</a:t>
            </a:r>
          </a:p>
          <a:p>
            <a:pPr lvl="1">
              <a:defRPr/>
            </a:pPr>
            <a:r>
              <a:rPr lang="en-US" sz="1600" kern="0" dirty="0" smtClean="0"/>
              <a:t>2 Years: Dev. Product Security</a:t>
            </a:r>
          </a:p>
          <a:p>
            <a:pPr lvl="1">
              <a:defRPr/>
            </a:pPr>
            <a:r>
              <a:rPr lang="en-US" sz="1600" kern="0" dirty="0" smtClean="0"/>
              <a:t>2 Years: IT Operational Security</a:t>
            </a:r>
          </a:p>
          <a:p>
            <a:pPr lvl="1">
              <a:defRPr/>
            </a:pPr>
            <a:r>
              <a:rPr lang="en-US" sz="1600" kern="0" dirty="0" smtClean="0"/>
              <a:t>11 Years: Product Management</a:t>
            </a:r>
          </a:p>
          <a:p>
            <a:pPr lvl="1">
              <a:defRPr/>
            </a:pPr>
            <a:r>
              <a:rPr lang="en-US" sz="1600" kern="0" dirty="0" smtClean="0"/>
              <a:t>10 Years: Software Development</a:t>
            </a:r>
          </a:p>
          <a:p>
            <a:pPr>
              <a:defRPr/>
            </a:pPr>
            <a:r>
              <a:rPr lang="en-US" sz="2200" kern="0" dirty="0">
                <a:cs typeface="+mn-cs"/>
              </a:rPr>
              <a:t>CVSS </a:t>
            </a:r>
            <a:r>
              <a:rPr lang="en-US" sz="2200" kern="0" dirty="0" smtClean="0">
                <a:cs typeface="+mn-cs"/>
              </a:rPr>
              <a:t>Special Interest Group (SIG)</a:t>
            </a:r>
            <a:endParaRPr lang="en-US" sz="2200" kern="0" dirty="0">
              <a:cs typeface="+mn-cs"/>
            </a:endParaRPr>
          </a:p>
        </p:txBody>
      </p:sp>
      <p:sp>
        <p:nvSpPr>
          <p:cNvPr id="6" name="Rectangle 5"/>
          <p:cNvSpPr/>
          <p:nvPr/>
        </p:nvSpPr>
        <p:spPr>
          <a:xfrm>
            <a:off x="5622552" y="4271427"/>
            <a:ext cx="3321698" cy="1138773"/>
          </a:xfrm>
          <a:prstGeom prst="rect">
            <a:avLst/>
          </a:prstGeom>
        </p:spPr>
        <p:txBody>
          <a:bodyPr wrap="square">
            <a:spAutoFit/>
          </a:bodyPr>
          <a:lstStyle/>
          <a:p>
            <a:pPr algn="ctr" eaLnBrk="1" hangingPunct="1">
              <a:defRPr/>
            </a:pPr>
            <a:r>
              <a:rPr lang="en-US" sz="2800" b="1" dirty="0" smtClean="0">
                <a:solidFill>
                  <a:schemeClr val="tx2">
                    <a:lumMod val="75000"/>
                  </a:schemeClr>
                </a:solidFill>
                <a:latin typeface="Arial" pitchFamily="34" charset="0"/>
              </a:rPr>
              <a:t>Harold Toomey </a:t>
            </a:r>
          </a:p>
          <a:p>
            <a:pPr algn="ctr" eaLnBrk="1" hangingPunct="1">
              <a:defRPr/>
            </a:pPr>
            <a:r>
              <a:rPr lang="en-US" sz="2000" dirty="0" smtClean="0">
                <a:solidFill>
                  <a:schemeClr val="tx2">
                    <a:lumMod val="75000"/>
                  </a:schemeClr>
                </a:solidFill>
                <a:latin typeface="Arial" pitchFamily="34" charset="0"/>
              </a:rPr>
              <a:t>Principal Product</a:t>
            </a:r>
          </a:p>
          <a:p>
            <a:pPr algn="ctr" eaLnBrk="1" hangingPunct="1">
              <a:defRPr/>
            </a:pPr>
            <a:r>
              <a:rPr lang="en-US" sz="2000" dirty="0" smtClean="0">
                <a:solidFill>
                  <a:schemeClr val="tx2">
                    <a:lumMod val="75000"/>
                  </a:schemeClr>
                </a:solidFill>
                <a:latin typeface="Arial" pitchFamily="34" charset="0"/>
              </a:rPr>
              <a:t> Security Architect</a:t>
            </a:r>
          </a:p>
        </p:txBody>
      </p:sp>
      <p:pic>
        <p:nvPicPr>
          <p:cNvPr id="7" name="Picture 2" descr="C:\Users\htoomey\Pictures\My Photos\111123 Harold's Professional Portraits\Harold Toomey 801-830-9987 11-23-2011 #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246" y="1337762"/>
            <a:ext cx="2173994" cy="271749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1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Effort</a:t>
            </a:r>
            <a:endParaRPr lang="en-US" dirty="0"/>
          </a:p>
        </p:txBody>
      </p:sp>
      <p:sp>
        <p:nvSpPr>
          <p:cNvPr id="3" name="Date Placeholder 2"/>
          <p:cNvSpPr>
            <a:spLocks noGrp="1"/>
          </p:cNvSpPr>
          <p:nvPr>
            <p:ph type="dt" sz="half" idx="2"/>
          </p:nvPr>
        </p:nvSpPr>
        <p:spPr/>
        <p:txBody>
          <a:bodyPr/>
          <a:lstStyle/>
          <a:p>
            <a:pPr>
              <a:defRPr/>
            </a:pPr>
            <a:fld id="{309F3704-3D5B-4FAC-A594-08A3E25D3BAA}" type="datetime4">
              <a:rPr lang="en-US" smtClean="0"/>
              <a:pPr>
                <a:defRPr/>
              </a:pPr>
              <a:t>November 6, 2013</a:t>
            </a:fld>
            <a:endParaRPr lang="en-US" dirty="0"/>
          </a:p>
        </p:txBody>
      </p:sp>
      <p:sp>
        <p:nvSpPr>
          <p:cNvPr id="10" name="Slide Number Placeholder 3"/>
          <p:cNvSpPr>
            <a:spLocks noGrp="1"/>
          </p:cNvSpPr>
          <p:nvPr>
            <p:ph type="sldNum" sz="quarter" idx="4294967295"/>
          </p:nvPr>
        </p:nvSpPr>
        <p:spPr>
          <a:xfrm>
            <a:off x="476250" y="6003925"/>
            <a:ext cx="465138" cy="457200"/>
          </a:xfrm>
          <a:prstGeom prst="rect">
            <a:avLst/>
          </a:prstGeom>
        </p:spPr>
        <p:txBody>
          <a:bodyPr/>
          <a:lstStyle/>
          <a:p>
            <a:pPr>
              <a:defRPr/>
            </a:pPr>
            <a:fld id="{E0F9F956-84A8-4035-81A5-45AA598EB10D}" type="slidenum">
              <a:rPr lang="en-US" sz="1800" b="1" smtClean="0">
                <a:solidFill>
                  <a:schemeClr val="bg1"/>
                </a:solidFill>
              </a:rPr>
              <a:pPr>
                <a:defRPr/>
              </a:pPr>
              <a:t>20</a:t>
            </a:fld>
            <a:endParaRPr lang="en-US" sz="18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66469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781800" y="448235"/>
            <a:ext cx="2133600" cy="1609165"/>
            <a:chOff x="6781800" y="448235"/>
            <a:chExt cx="2133600" cy="1609165"/>
          </a:xfrm>
        </p:grpSpPr>
        <p:sp>
          <p:nvSpPr>
            <p:cNvPr id="4" name="TextBox 3"/>
            <p:cNvSpPr txBox="1"/>
            <p:nvPr/>
          </p:nvSpPr>
          <p:spPr>
            <a:xfrm>
              <a:off x="6781800" y="448235"/>
              <a:ext cx="2133600" cy="830997"/>
            </a:xfrm>
            <a:prstGeom prst="rect">
              <a:avLst/>
            </a:prstGeom>
            <a:noFill/>
          </p:spPr>
          <p:txBody>
            <a:bodyPr wrap="square" rtlCol="0">
              <a:spAutoFit/>
            </a:bodyPr>
            <a:lstStyle/>
            <a:p>
              <a:r>
                <a:rPr lang="en-US" b="1" dirty="0" smtClean="0"/>
                <a:t>New Headcount Justification?</a:t>
              </a:r>
              <a:endParaRPr lang="en-US" b="1" dirty="0"/>
            </a:p>
          </p:txBody>
        </p:sp>
        <p:cxnSp>
          <p:nvCxnSpPr>
            <p:cNvPr id="6" name="Elbow Connector 5"/>
            <p:cNvCxnSpPr/>
            <p:nvPr/>
          </p:nvCxnSpPr>
          <p:spPr bwMode="auto">
            <a:xfrm rot="10800000" flipV="1">
              <a:off x="6781800" y="1279232"/>
              <a:ext cx="990600" cy="778168"/>
            </a:xfrm>
            <a:prstGeom prst="bentConnector3">
              <a:avLst/>
            </a:prstGeom>
            <a:solidFill>
              <a:schemeClr val="accent1"/>
            </a:solidFill>
            <a:ln w="57150" cap="flat" cmpd="sng" algn="ctr">
              <a:solidFill>
                <a:srgbClr val="F66708"/>
              </a:solidFill>
              <a:prstDash val="solid"/>
              <a:round/>
              <a:headEnd type="none" w="sm" len="sm"/>
              <a:tailEnd type="arrow"/>
            </a:ln>
            <a:effectLst>
              <a:outerShdw dist="35921" dir="2700000" algn="ctr" rotWithShape="0">
                <a:schemeClr val="bg2"/>
              </a:outerShdw>
            </a:effectLst>
          </p:spPr>
        </p:cxnSp>
      </p:grpSp>
    </p:spTree>
    <p:extLst>
      <p:ext uri="{BB962C8B-B14F-4D97-AF65-F5344CB8AC3E}">
        <p14:creationId xmlns:p14="http://schemas.microsoft.com/office/powerpoint/2010/main" val="5538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Technology</a:t>
            </a:r>
            <a:endParaRPr lang="en-US" dirty="0"/>
          </a:p>
        </p:txBody>
      </p:sp>
      <p:sp>
        <p:nvSpPr>
          <p:cNvPr id="3" name="Content Placeholder 2"/>
          <p:cNvSpPr>
            <a:spLocks noGrp="1"/>
          </p:cNvSpPr>
          <p:nvPr>
            <p:ph idx="1"/>
          </p:nvPr>
        </p:nvSpPr>
        <p:spPr>
          <a:xfrm>
            <a:off x="454025" y="1266825"/>
            <a:ext cx="3432175" cy="4371975"/>
          </a:xfrm>
        </p:spPr>
        <p:txBody>
          <a:bodyPr/>
          <a:lstStyle/>
          <a:p>
            <a:r>
              <a:rPr lang="en-US" dirty="0" smtClean="0"/>
              <a:t>Monitoring</a:t>
            </a:r>
          </a:p>
          <a:p>
            <a:pPr lvl="1"/>
            <a:r>
              <a:rPr lang="en-US" dirty="0"/>
              <a:t>Heart Rate</a:t>
            </a:r>
          </a:p>
          <a:p>
            <a:pPr lvl="1"/>
            <a:r>
              <a:rPr lang="en-US" dirty="0" smtClean="0"/>
              <a:t>Muscle Fatigue</a:t>
            </a:r>
          </a:p>
          <a:p>
            <a:pPr lvl="1"/>
            <a:r>
              <a:rPr lang="en-US" dirty="0" smtClean="0"/>
              <a:t>Breathing</a:t>
            </a:r>
          </a:p>
          <a:p>
            <a:pPr lvl="1"/>
            <a:r>
              <a:rPr lang="en-US" dirty="0" smtClean="0"/>
              <a:t>Timing</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21</a:t>
            </a:fld>
            <a:endParaRPr lang="en-US" dirty="0"/>
          </a:p>
        </p:txBody>
      </p:sp>
      <p:pic>
        <p:nvPicPr>
          <p:cNvPr id="2058" name="Picture 10" descr="http://cdn.shopify.com/s/files/1/0093/5432/files/W60164ST_01_SpiderTech-Tape-Knee-Full.jpg?1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57619"/>
            <a:ext cx="24765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231" y="1143000"/>
            <a:ext cx="2128838" cy="294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481" y="4095804"/>
            <a:ext cx="28575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alzatex.com/images/products/medium/dsp606ss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16" y="4247727"/>
            <a:ext cx="3369484" cy="11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2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t>
            </a:r>
            <a:r>
              <a:rPr lang="en-US" dirty="0" smtClean="0"/>
              <a:t>(Tools)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22</a:t>
            </a:fld>
            <a:endParaRPr lang="en-US" dirty="0"/>
          </a:p>
        </p:txBody>
      </p:sp>
      <p:sp>
        <p:nvSpPr>
          <p:cNvPr id="5" name="Content Placeholder 2"/>
          <p:cNvSpPr>
            <a:spLocks noGrp="1"/>
          </p:cNvSpPr>
          <p:nvPr>
            <p:ph idx="1"/>
          </p:nvPr>
        </p:nvSpPr>
        <p:spPr>
          <a:xfrm>
            <a:off x="454024" y="2362200"/>
            <a:ext cx="8537575" cy="3276600"/>
          </a:xfrm>
        </p:spPr>
        <p:txBody>
          <a:bodyPr>
            <a:noAutofit/>
          </a:bodyPr>
          <a:lstStyle/>
          <a:p>
            <a:pPr lvl="0" eaLnBrk="0" hangingPunct="0">
              <a:spcBef>
                <a:spcPct val="0"/>
              </a:spcBef>
              <a:buNone/>
            </a:pPr>
            <a:r>
              <a:rPr lang="en-US" sz="2400" b="1" dirty="0" smtClean="0">
                <a:latin typeface="Calibri" pitchFamily="34" charset="0"/>
                <a:ea typeface="Calibri" pitchFamily="34" charset="0"/>
                <a:cs typeface="Times New Roman" pitchFamily="18" charset="0"/>
              </a:rPr>
              <a:t>Static </a:t>
            </a:r>
            <a:r>
              <a:rPr lang="en-US" sz="2400" b="1" dirty="0">
                <a:latin typeface="Calibri" pitchFamily="34" charset="0"/>
                <a:ea typeface="Calibri" pitchFamily="34" charset="0"/>
                <a:cs typeface="Times New Roman" pitchFamily="18" charset="0"/>
              </a:rPr>
              <a:t>Analysis</a:t>
            </a:r>
            <a:r>
              <a:rPr lang="en-US" sz="2400" b="1" dirty="0" smtClean="0">
                <a:latin typeface="Calibri" pitchFamily="34" charset="0"/>
                <a:ea typeface="Calibri" pitchFamily="34" charset="0"/>
                <a:cs typeface="Times New Roman" pitchFamily="18" charset="0"/>
              </a:rPr>
              <a:t>:</a:t>
            </a:r>
            <a:endParaRPr lang="en-US" sz="1800" dirty="0">
              <a:latin typeface="Calibri" pitchFamily="34" charset="0"/>
              <a:ea typeface="Calibri" pitchFamily="34" charset="0"/>
              <a:cs typeface="Times New Roman" pitchFamily="18" charset="0"/>
            </a:endParaRPr>
          </a:p>
          <a:p>
            <a:pPr lvl="1" eaLnBrk="0" hangingPunct="0">
              <a:spcBef>
                <a:spcPct val="0"/>
              </a:spcBef>
            </a:pPr>
            <a:r>
              <a:rPr lang="en-US" sz="2000" dirty="0">
                <a:latin typeface="Calibri" pitchFamily="34" charset="0"/>
                <a:ea typeface="Calibri" pitchFamily="34" charset="0"/>
                <a:cs typeface="Times New Roman" pitchFamily="18" charset="0"/>
              </a:rPr>
              <a:t>A method of examining software at compile time, reporting potential defects</a:t>
            </a:r>
          </a:p>
          <a:p>
            <a:pPr lvl="0" eaLnBrk="0" hangingPunct="0">
              <a:spcBef>
                <a:spcPct val="0"/>
              </a:spcBef>
              <a:buFont typeface="Arial" pitchFamily="34" charset="0"/>
              <a:buChar char="•"/>
            </a:pPr>
            <a:endParaRPr lang="en-US" sz="1800" dirty="0">
              <a:latin typeface="Calibri" pitchFamily="34" charset="0"/>
              <a:ea typeface="Calibri" pitchFamily="34" charset="0"/>
              <a:cs typeface="Times New Roman" pitchFamily="18" charset="0"/>
            </a:endParaRPr>
          </a:p>
          <a:p>
            <a:pPr lvl="0" eaLnBrk="0" hangingPunct="0">
              <a:spcBef>
                <a:spcPct val="0"/>
              </a:spcBef>
              <a:buNone/>
            </a:pPr>
            <a:r>
              <a:rPr lang="en-US" sz="2400" b="1" dirty="0">
                <a:latin typeface="Calibri" pitchFamily="34" charset="0"/>
                <a:ea typeface="Calibri" pitchFamily="34" charset="0"/>
                <a:cs typeface="Times New Roman" pitchFamily="18" charset="0"/>
              </a:rPr>
              <a:t>Dynamic Analysis</a:t>
            </a:r>
            <a:r>
              <a:rPr lang="en-US" sz="2400" b="1" dirty="0" smtClean="0">
                <a:latin typeface="Calibri" pitchFamily="34" charset="0"/>
                <a:ea typeface="Calibri" pitchFamily="34" charset="0"/>
                <a:cs typeface="Times New Roman" pitchFamily="18" charset="0"/>
              </a:rPr>
              <a:t>:</a:t>
            </a:r>
            <a:endParaRPr lang="en-US" sz="2400" b="1" dirty="0">
              <a:latin typeface="Calibri" pitchFamily="34" charset="0"/>
              <a:ea typeface="Calibri" pitchFamily="34" charset="0"/>
              <a:cs typeface="Times New Roman" pitchFamily="18" charset="0"/>
            </a:endParaRPr>
          </a:p>
          <a:p>
            <a:pPr lvl="1" eaLnBrk="0" hangingPunct="0">
              <a:spcBef>
                <a:spcPct val="0"/>
              </a:spcBef>
            </a:pPr>
            <a:r>
              <a:rPr lang="en-US" sz="2000" dirty="0" smtClean="0">
                <a:latin typeface="Calibri" pitchFamily="34" charset="0"/>
                <a:ea typeface="Calibri" pitchFamily="34" charset="0"/>
                <a:cs typeface="Times New Roman" pitchFamily="18" charset="0"/>
              </a:rPr>
              <a:t>A </a:t>
            </a:r>
            <a:r>
              <a:rPr lang="en-US" sz="2000" dirty="0">
                <a:latin typeface="Calibri" pitchFamily="34" charset="0"/>
                <a:ea typeface="Calibri" pitchFamily="34" charset="0"/>
                <a:cs typeface="Times New Roman" pitchFamily="18" charset="0"/>
              </a:rPr>
              <a:t>method of examining software at runtime, by executing the code over multiple test </a:t>
            </a:r>
            <a:r>
              <a:rPr lang="en-US" sz="2000" dirty="0" smtClean="0">
                <a:latin typeface="Calibri" pitchFamily="34" charset="0"/>
                <a:ea typeface="Calibri" pitchFamily="34" charset="0"/>
                <a:cs typeface="Times New Roman" pitchFamily="18" charset="0"/>
              </a:rPr>
              <a:t>cases</a:t>
            </a:r>
            <a:r>
              <a:rPr lang="en-US" sz="2400" dirty="0"/>
              <a:t/>
            </a:r>
            <a:br>
              <a:rPr lang="en-US" sz="2400" dirty="0"/>
            </a:br>
            <a:endParaRPr lang="en-US" sz="2400" dirty="0" smtClean="0"/>
          </a:p>
          <a:p>
            <a:pPr lvl="0" eaLnBrk="0" hangingPunct="0">
              <a:spcBef>
                <a:spcPct val="0"/>
              </a:spcBef>
              <a:buNone/>
            </a:pPr>
            <a:r>
              <a:rPr lang="en-US" sz="2400" b="1" dirty="0" smtClean="0">
                <a:latin typeface="Calibri" pitchFamily="34" charset="0"/>
                <a:ea typeface="Calibri" pitchFamily="34" charset="0"/>
                <a:cs typeface="Times New Roman" pitchFamily="18" charset="0"/>
              </a:rPr>
              <a:t>Fuzz Testing:</a:t>
            </a:r>
            <a:endParaRPr lang="en-US" sz="1800" dirty="0">
              <a:latin typeface="Calibri" pitchFamily="34" charset="0"/>
              <a:ea typeface="Calibri" pitchFamily="34" charset="0"/>
              <a:cs typeface="Times New Roman" pitchFamily="18" charset="0"/>
            </a:endParaRPr>
          </a:p>
          <a:p>
            <a:pPr lvl="1" eaLnBrk="0" hangingPunct="0">
              <a:spcBef>
                <a:spcPct val="0"/>
              </a:spcBef>
            </a:pPr>
            <a:r>
              <a:rPr lang="en-US" sz="2000" dirty="0">
                <a:latin typeface="Calibri" pitchFamily="34" charset="0"/>
                <a:ea typeface="Calibri" pitchFamily="34" charset="0"/>
                <a:cs typeface="Times New Roman" pitchFamily="18" charset="0"/>
              </a:rPr>
              <a:t>Providing unexpected, invalid, or random data to an application with the intention of triggering a </a:t>
            </a:r>
            <a:r>
              <a:rPr lang="en-US" sz="2000" dirty="0" smtClean="0">
                <a:latin typeface="Calibri" pitchFamily="34" charset="0"/>
                <a:ea typeface="Calibri" pitchFamily="34" charset="0"/>
                <a:cs typeface="Times New Roman" pitchFamily="18" charset="0"/>
              </a:rPr>
              <a:t>bug</a:t>
            </a:r>
            <a:endParaRPr lang="en-US" sz="2400" dirty="0"/>
          </a:p>
        </p:txBody>
      </p:sp>
      <p:sp>
        <p:nvSpPr>
          <p:cNvPr id="6" name="Content Placeholder 2"/>
          <p:cNvSpPr txBox="1">
            <a:spLocks/>
          </p:cNvSpPr>
          <p:nvPr/>
        </p:nvSpPr>
        <p:spPr bwMode="auto">
          <a:xfrm>
            <a:off x="454025" y="914400"/>
            <a:ext cx="6408552" cy="129540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Autofit/>
          </a:bodyPr>
          <a:lst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a:lstStyle>
          <a:p>
            <a:pPr marL="0" indent="0">
              <a:buFontTx/>
              <a:buNone/>
            </a:pPr>
            <a:endParaRPr lang="en-US" sz="2400" kern="0" dirty="0" smtClean="0"/>
          </a:p>
          <a:p>
            <a:pPr marL="0" indent="0">
              <a:buFontTx/>
              <a:buNone/>
            </a:pPr>
            <a:r>
              <a:rPr lang="en-US" sz="2400" kern="0" dirty="0" smtClean="0"/>
              <a:t>Critical methods used to ensure the development of secure code within an SDL:</a:t>
            </a:r>
            <a:endParaRPr lang="en-US" sz="2800" kern="0" dirty="0" smtClean="0"/>
          </a:p>
          <a:p>
            <a:pPr eaLnBrk="0" hangingPunct="0">
              <a:spcBef>
                <a:spcPct val="0"/>
              </a:spcBef>
              <a:buFontTx/>
              <a:buNone/>
            </a:pPr>
            <a:endParaRPr lang="en-US" sz="2400" b="1" kern="0" dirty="0" smtClean="0">
              <a:latin typeface="Calibri" pitchFamily="34" charset="0"/>
              <a:ea typeface="Calibri" pitchFamily="34" charset="0"/>
              <a:cs typeface="Times New Roman" pitchFamily="18" charset="0"/>
            </a:endParaRPr>
          </a:p>
        </p:txBody>
      </p:sp>
      <p:grpSp>
        <p:nvGrpSpPr>
          <p:cNvPr id="7" name="Group 6"/>
          <p:cNvGrpSpPr/>
          <p:nvPr/>
        </p:nvGrpSpPr>
        <p:grpSpPr>
          <a:xfrm>
            <a:off x="6862577" y="685800"/>
            <a:ext cx="1824223" cy="1905000"/>
            <a:chOff x="2382537" y="460519"/>
            <a:chExt cx="1367023" cy="1367023"/>
          </a:xfrm>
          <a:scene3d>
            <a:camera prst="orthographicFront"/>
            <a:lightRig rig="threePt" dir="t"/>
          </a:scene3d>
        </p:grpSpPr>
        <p:sp>
          <p:nvSpPr>
            <p:cNvPr id="8" name="Oval 7"/>
            <p:cNvSpPr/>
            <p:nvPr/>
          </p:nvSpPr>
          <p:spPr>
            <a:xfrm>
              <a:off x="2382537" y="460519"/>
              <a:ext cx="1367023" cy="1367023"/>
            </a:xfrm>
            <a:prstGeom prst="ellipse">
              <a:avLst/>
            </a:prstGeom>
            <a:solidFill>
              <a:srgbClr val="336600"/>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3200" b="1" kern="1200" dirty="0" smtClean="0">
                  <a:solidFill>
                    <a:schemeClr val="bg1"/>
                  </a:solidFill>
                  <a:effectLst>
                    <a:outerShdw blurRad="38100" dist="38100" dir="2700000" algn="tl">
                      <a:srgbClr val="000000">
                        <a:alpha val="43137"/>
                      </a:srgbClr>
                    </a:outerShdw>
                  </a:effectLst>
                </a:rPr>
                <a:t>Tech</a:t>
              </a:r>
              <a:endParaRPr lang="en-US" sz="3200" b="1"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53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brandsoftheworld.com/sites/default/files/styles/logo-original-577x577/public/092012/wiresh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71800"/>
            <a:ext cx="2057400" cy="20574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p:txBody>
          <a:bodyPr/>
          <a:lstStyle/>
          <a:p>
            <a:r>
              <a:rPr lang="en-US" dirty="0" smtClean="0"/>
              <a:t>Technology (cont.)</a:t>
            </a:r>
            <a:endParaRPr lang="en-US" dirty="0"/>
          </a:p>
        </p:txBody>
      </p:sp>
      <p:sp>
        <p:nvSpPr>
          <p:cNvPr id="2" name="Content Placeholder 1"/>
          <p:cNvSpPr>
            <a:spLocks noGrp="1"/>
          </p:cNvSpPr>
          <p:nvPr>
            <p:ph sz="half" idx="1"/>
          </p:nvPr>
        </p:nvSpPr>
        <p:spPr>
          <a:xfrm>
            <a:off x="454025" y="1266825"/>
            <a:ext cx="4035425" cy="484709"/>
          </a:xfrm>
        </p:spPr>
        <p:txBody>
          <a:bodyPr/>
          <a:lstStyle/>
          <a:p>
            <a:r>
              <a:rPr lang="en-US" dirty="0" smtClean="0"/>
              <a:t>Free</a:t>
            </a:r>
            <a:endParaRPr lang="en-US" dirty="0"/>
          </a:p>
        </p:txBody>
      </p:sp>
      <p:sp>
        <p:nvSpPr>
          <p:cNvPr id="3" name="Content Placeholder 2"/>
          <p:cNvSpPr>
            <a:spLocks noGrp="1"/>
          </p:cNvSpPr>
          <p:nvPr>
            <p:ph sz="half" idx="2"/>
          </p:nvPr>
        </p:nvSpPr>
        <p:spPr>
          <a:xfrm>
            <a:off x="5444094" y="1266825"/>
            <a:ext cx="3699906" cy="484709"/>
          </a:xfrm>
        </p:spPr>
        <p:txBody>
          <a:bodyPr/>
          <a:lstStyle/>
          <a:p>
            <a:r>
              <a:rPr lang="en-US" dirty="0" smtClean="0"/>
              <a:t>Costs $$$</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23</a:t>
            </a:fld>
            <a:endParaRPr lang="en-US" dirty="0"/>
          </a:p>
        </p:txBody>
      </p:sp>
      <p:pic>
        <p:nvPicPr>
          <p:cNvPr id="9" name="Picture 2" descr="http://www.milcom.org/2010/img/lg_cover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1737" y="1753666"/>
            <a:ext cx="3042663" cy="608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ortify">
            <a:hlinkClick r:id="rId5"/>
          </p:cNvPr>
          <p:cNvPicPr>
            <a:picLocks noChangeAspect="1" noChangeArrowheads="1"/>
          </p:cNvPicPr>
          <p:nvPr/>
        </p:nvPicPr>
        <p:blipFill>
          <a:blip r:embed="rId6" cstate="print"/>
          <a:srcRect/>
          <a:stretch>
            <a:fillRect/>
          </a:stretch>
        </p:blipFill>
        <p:spPr bwMode="auto">
          <a:xfrm>
            <a:off x="5748894" y="3327485"/>
            <a:ext cx="2528347" cy="787315"/>
          </a:xfrm>
          <a:prstGeom prst="rect">
            <a:avLst/>
          </a:prstGeom>
          <a:solidFill>
            <a:schemeClr val="bg1"/>
          </a:solidFill>
          <a:ln w="9525">
            <a:noFill/>
            <a:miter lim="800000"/>
            <a:headEnd/>
            <a:tailEnd/>
          </a:ln>
        </p:spPr>
      </p:pic>
      <p:pic>
        <p:nvPicPr>
          <p:cNvPr id="18" name="Picture 2" descr="http://secure360.org/wp-content/uploads/2011/11/Veracod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3569" y="4419600"/>
            <a:ext cx="2510975"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85800" y="2362199"/>
            <a:ext cx="2891704" cy="509398"/>
            <a:chOff x="5852161" y="4863594"/>
            <a:chExt cx="3136892" cy="415288"/>
          </a:xfrm>
        </p:grpSpPr>
        <p:pic>
          <p:nvPicPr>
            <p:cNvPr id="12" name="Picture 4" descr="MoinMoin Logo"/>
            <p:cNvPicPr>
              <a:picLocks noChangeAspect="1" noChangeArrowheads="1"/>
            </p:cNvPicPr>
            <p:nvPr/>
          </p:nvPicPr>
          <p:blipFill>
            <a:blip r:embed="rId8" cstate="print"/>
            <a:srcRect/>
            <a:stretch>
              <a:fillRect/>
            </a:stretch>
          </p:blipFill>
          <p:spPr bwMode="auto">
            <a:xfrm>
              <a:off x="5852161" y="4863594"/>
              <a:ext cx="628102" cy="415288"/>
            </a:xfrm>
            <a:prstGeom prst="rect">
              <a:avLst/>
            </a:prstGeom>
            <a:noFill/>
            <a:ln w="9525">
              <a:noFill/>
              <a:miter lim="800000"/>
              <a:headEnd/>
              <a:tailEnd/>
            </a:ln>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6766" y="4939316"/>
              <a:ext cx="2442287" cy="27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321" y="2917781"/>
            <a:ext cx="39147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http://sourcecpp.com/uploads/materials_files/tools/analysis_sources/cppcheck-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13196"/>
            <a:ext cx="1748072" cy="57686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62" name="Picture 14" descr="http://www.codenomicon.com/news/logos_pdf/codenomicon-logo-and-typ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2405742"/>
            <a:ext cx="2514600" cy="71845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819400" y="3962400"/>
            <a:ext cx="3657600" cy="1752600"/>
            <a:chOff x="2971800" y="3810000"/>
            <a:chExt cx="3657600" cy="1752600"/>
          </a:xfrm>
        </p:grpSpPr>
        <p:pic>
          <p:nvPicPr>
            <p:cNvPr id="2064" name="Picture 16" descr="http://www.jungleide.com/wp-content/uploads/2010/12/Visual-C++-Logo-184x18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38100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76600" y="5010090"/>
              <a:ext cx="3352800" cy="400110"/>
            </a:xfrm>
            <a:prstGeom prst="rect">
              <a:avLst/>
            </a:prstGeom>
            <a:noFill/>
          </p:spPr>
          <p:txBody>
            <a:bodyPr wrap="square" rtlCol="0">
              <a:spAutoFit/>
            </a:bodyPr>
            <a:lstStyle/>
            <a:p>
              <a:r>
                <a:rPr lang="en-US" sz="2000" dirty="0" smtClean="0"/>
                <a:t>/analyze </a:t>
              </a:r>
              <a:r>
                <a:rPr lang="en-US" sz="2000" dirty="0"/>
                <a:t>(Code Analysis</a:t>
              </a:r>
              <a:r>
                <a:rPr lang="en-US" sz="2000" dirty="0" smtClean="0"/>
                <a:t>) flag</a:t>
              </a:r>
              <a:endParaRPr lang="en-US" sz="2000" dirty="0"/>
            </a:p>
          </p:txBody>
        </p:sp>
      </p:grpSp>
      <p:pic>
        <p:nvPicPr>
          <p:cNvPr id="2052" name="Picture 4" descr="Home pag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3651531"/>
            <a:ext cx="1160577" cy="62173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0" name="Picture 2" descr="Metasploi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4733925"/>
            <a:ext cx="222885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Goals &amp; Metrics</a:t>
            </a:r>
            <a:endParaRPr lang="en-US" dirty="0"/>
          </a:p>
        </p:txBody>
      </p:sp>
      <p:sp>
        <p:nvSpPr>
          <p:cNvPr id="3" name="Content Placeholder 2"/>
          <p:cNvSpPr>
            <a:spLocks noGrp="1"/>
          </p:cNvSpPr>
          <p:nvPr>
            <p:ph sz="half" idx="1"/>
          </p:nvPr>
        </p:nvSpPr>
        <p:spPr/>
        <p:txBody>
          <a:bodyPr>
            <a:normAutofit/>
          </a:bodyPr>
          <a:lstStyle/>
          <a:p>
            <a:r>
              <a:rPr lang="en-US" dirty="0" smtClean="0"/>
              <a:t>Distance</a:t>
            </a:r>
          </a:p>
          <a:p>
            <a:pPr marL="858838" lvl="1" indent="-469900">
              <a:buFont typeface="+mj-lt"/>
              <a:buAutoNum type="arabicPeriod"/>
            </a:pPr>
            <a:r>
              <a:rPr lang="en-US" dirty="0" smtClean="0"/>
              <a:t>½ Marathon</a:t>
            </a:r>
          </a:p>
          <a:p>
            <a:pPr marL="858838" lvl="1" indent="-469900">
              <a:buFont typeface="+mj-lt"/>
              <a:buAutoNum type="arabicPeriod"/>
            </a:pPr>
            <a:r>
              <a:rPr lang="en-US" dirty="0" smtClean="0"/>
              <a:t>Marathon</a:t>
            </a:r>
          </a:p>
          <a:p>
            <a:pPr marL="858838" lvl="1" indent="-469900">
              <a:buFont typeface="+mj-lt"/>
              <a:buAutoNum type="arabicPeriod"/>
            </a:pPr>
            <a:r>
              <a:rPr lang="en-US" dirty="0" smtClean="0"/>
              <a:t>Marathon Maniacs</a:t>
            </a:r>
          </a:p>
          <a:p>
            <a:pPr marL="860425" lvl="1" indent="-514350">
              <a:buFont typeface="+mj-lt"/>
              <a:buAutoNum type="arabicPeriod"/>
            </a:pPr>
            <a:r>
              <a:rPr lang="en-US" dirty="0" smtClean="0"/>
              <a:t>50 States</a:t>
            </a:r>
          </a:p>
          <a:p>
            <a:pPr marL="860425" lvl="1" indent="-514350">
              <a:buFont typeface="+mj-lt"/>
              <a:buAutoNum type="arabicPeriod"/>
            </a:pPr>
            <a:r>
              <a:rPr lang="en-US" dirty="0" smtClean="0"/>
              <a:t>50M</a:t>
            </a:r>
          </a:p>
          <a:p>
            <a:pPr marL="860425" lvl="1" indent="-514350">
              <a:buFont typeface="+mj-lt"/>
              <a:buAutoNum type="arabicPeriod"/>
            </a:pPr>
            <a:r>
              <a:rPr lang="en-US" dirty="0" smtClean="0"/>
              <a:t>100K</a:t>
            </a:r>
          </a:p>
          <a:p>
            <a:pPr marL="860425" lvl="1" indent="-514350">
              <a:buFont typeface="+mj-lt"/>
              <a:buAutoNum type="arabicPeriod"/>
            </a:pPr>
            <a:r>
              <a:rPr lang="en-US" dirty="0" smtClean="0"/>
              <a:t>100M</a:t>
            </a:r>
          </a:p>
          <a:p>
            <a:pPr marL="860425" lvl="1" indent="-514350">
              <a:buFont typeface="+mj-lt"/>
              <a:buAutoNum type="arabicPeriod"/>
            </a:pPr>
            <a:r>
              <a:rPr lang="en-US" dirty="0" smtClean="0"/>
              <a:t>Triathlon</a:t>
            </a:r>
            <a:endParaRPr lang="en-US" dirty="0"/>
          </a:p>
        </p:txBody>
      </p:sp>
      <p:sp>
        <p:nvSpPr>
          <p:cNvPr id="6" name="Content Placeholder 5"/>
          <p:cNvSpPr>
            <a:spLocks noGrp="1"/>
          </p:cNvSpPr>
          <p:nvPr>
            <p:ph sz="half" idx="2"/>
          </p:nvPr>
        </p:nvSpPr>
        <p:spPr/>
        <p:txBody>
          <a:bodyPr>
            <a:normAutofit/>
          </a:bodyPr>
          <a:lstStyle/>
          <a:p>
            <a:r>
              <a:rPr lang="en-US" dirty="0" smtClean="0"/>
              <a:t>Speed</a:t>
            </a:r>
          </a:p>
          <a:p>
            <a:pPr lvl="1"/>
            <a:r>
              <a:rPr lang="en-US" dirty="0" smtClean="0"/>
              <a:t>6:00 Marathon Limit (US)</a:t>
            </a:r>
          </a:p>
          <a:p>
            <a:pPr lvl="1"/>
            <a:r>
              <a:rPr lang="en-US" dirty="0" smtClean="0"/>
              <a:t>5:00 Marathon Limit (EU)</a:t>
            </a:r>
          </a:p>
          <a:p>
            <a:pPr lvl="1"/>
            <a:r>
              <a:rPr lang="en-US" dirty="0" smtClean="0"/>
              <a:t>4:00 Marathon (25%)</a:t>
            </a:r>
          </a:p>
          <a:p>
            <a:pPr lvl="1"/>
            <a:r>
              <a:rPr lang="en-US" dirty="0" smtClean="0"/>
              <a:t>3:30 Boston Qualifier</a:t>
            </a:r>
          </a:p>
          <a:p>
            <a:pPr lvl="1"/>
            <a:r>
              <a:rPr lang="en-US" dirty="0" smtClean="0"/>
              <a:t>2:00 Marathon Glass Ceiling (2:03:23)</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24</a:t>
            </a:fld>
            <a:endParaRPr lang="en-US" dirty="0"/>
          </a:p>
        </p:txBody>
      </p:sp>
      <p:pic>
        <p:nvPicPr>
          <p:cNvPr id="1028" name="Picture 4" descr="http://licollider.files.wordpress.com/2011/08/spe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6297"/>
            <a:ext cx="4038600" cy="113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2000"/>
                                  </p:stCondLst>
                                  <p:childTnLst>
                                    <p:set>
                                      <p:cBhvr>
                                        <p:cTn id="39"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Metrics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6187"/>
            <a:ext cx="9296400" cy="55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905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using MS </a:t>
            </a:r>
            <a:r>
              <a:rPr lang="en-US" dirty="0" smtClean="0"/>
              <a:t>Office</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26</a:t>
            </a:fld>
            <a:endParaRPr lang="en-US" dirty="0"/>
          </a:p>
        </p:txBody>
      </p:sp>
      <p:grpSp>
        <p:nvGrpSpPr>
          <p:cNvPr id="8" name="Group 7"/>
          <p:cNvGrpSpPr/>
          <p:nvPr/>
        </p:nvGrpSpPr>
        <p:grpSpPr>
          <a:xfrm>
            <a:off x="163625" y="990600"/>
            <a:ext cx="8768113" cy="4715700"/>
            <a:chOff x="163625" y="990600"/>
            <a:chExt cx="8768113" cy="471570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5" y="990600"/>
              <a:ext cx="8768113" cy="47157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1371600" y="2514600"/>
              <a:ext cx="7467600" cy="304800"/>
            </a:xfrm>
            <a:prstGeom prst="rect">
              <a:avLst/>
            </a:prstGeom>
            <a:solidFill>
              <a:schemeClr val="bg1"/>
            </a:solidFill>
            <a:ln w="12700" cap="flat" cmpd="sng" algn="ctr">
              <a:solidFill>
                <a:schemeClr val="bg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215322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PSIRT Tracking Database</a:t>
            </a:r>
          </a:p>
        </p:txBody>
      </p:sp>
      <p:sp>
        <p:nvSpPr>
          <p:cNvPr id="5" name="Content Placeholder 4"/>
          <p:cNvSpPr>
            <a:spLocks noGrp="1"/>
          </p:cNvSpPr>
          <p:nvPr>
            <p:ph idx="1"/>
          </p:nvPr>
        </p:nvSpPr>
        <p:spPr>
          <a:xfrm>
            <a:off x="508001" y="1073180"/>
            <a:ext cx="2653654" cy="4714875"/>
          </a:xfrm>
        </p:spPr>
        <p:txBody>
          <a:bodyPr>
            <a:normAutofit fontScale="92500" lnSpcReduction="20000"/>
          </a:bodyPr>
          <a:lstStyle/>
          <a:p>
            <a:r>
              <a:rPr lang="en-US" sz="1600" b="1" dirty="0" smtClean="0"/>
              <a:t>Status</a:t>
            </a:r>
          </a:p>
          <a:p>
            <a:pPr lvl="1"/>
            <a:r>
              <a:rPr lang="en-US" sz="1400" dirty="0" smtClean="0"/>
              <a:t>In </a:t>
            </a:r>
            <a:r>
              <a:rPr lang="en-US" sz="1400" dirty="0"/>
              <a:t>Queue</a:t>
            </a:r>
          </a:p>
          <a:p>
            <a:pPr lvl="1"/>
            <a:r>
              <a:rPr lang="en-US" sz="1400" u="sng" dirty="0" smtClean="0"/>
              <a:t>In </a:t>
            </a:r>
            <a:r>
              <a:rPr lang="en-US" sz="1400" u="sng" dirty="0"/>
              <a:t>Progress</a:t>
            </a:r>
          </a:p>
          <a:p>
            <a:pPr lvl="1"/>
            <a:r>
              <a:rPr lang="en-US" sz="1400" dirty="0"/>
              <a:t>On Hold</a:t>
            </a:r>
          </a:p>
          <a:p>
            <a:pPr lvl="1"/>
            <a:r>
              <a:rPr lang="en-US" sz="1400" dirty="0"/>
              <a:t>Patch Ready</a:t>
            </a:r>
          </a:p>
          <a:p>
            <a:pPr lvl="1"/>
            <a:r>
              <a:rPr lang="en-US" sz="1400" u="sng" dirty="0" smtClean="0"/>
              <a:t>Completed</a:t>
            </a:r>
          </a:p>
          <a:p>
            <a:pPr lvl="1"/>
            <a:r>
              <a:rPr lang="en-US" sz="1400" dirty="0"/>
              <a:t>Not </a:t>
            </a:r>
            <a:r>
              <a:rPr lang="en-US" sz="1400" dirty="0" smtClean="0"/>
              <a:t>Needed</a:t>
            </a:r>
            <a:endParaRPr lang="en-US" sz="1400" dirty="0"/>
          </a:p>
          <a:p>
            <a:r>
              <a:rPr lang="en-US" sz="1600" b="1" dirty="0"/>
              <a:t>Unique ID</a:t>
            </a:r>
          </a:p>
          <a:p>
            <a:r>
              <a:rPr lang="en-US" sz="1600" dirty="0" smtClean="0"/>
              <a:t>SB / KB / SS</a:t>
            </a:r>
            <a:endParaRPr lang="en-US" sz="1600" dirty="0"/>
          </a:p>
          <a:p>
            <a:r>
              <a:rPr lang="en-US" sz="1600" dirty="0" smtClean="0"/>
              <a:t>References</a:t>
            </a:r>
          </a:p>
          <a:p>
            <a:pPr lvl="1"/>
            <a:r>
              <a:rPr lang="en-US" sz="1400" dirty="0" smtClean="0"/>
              <a:t>Bugzilla </a:t>
            </a:r>
            <a:r>
              <a:rPr lang="en-US" sz="1400" dirty="0"/>
              <a:t>#</a:t>
            </a:r>
          </a:p>
          <a:p>
            <a:pPr lvl="1"/>
            <a:r>
              <a:rPr lang="en-US" sz="1400" dirty="0"/>
              <a:t>CVE </a:t>
            </a:r>
            <a:r>
              <a:rPr lang="en-US" sz="1400" dirty="0" smtClean="0"/>
              <a:t># (vulnerability)</a:t>
            </a:r>
            <a:endParaRPr lang="en-US" sz="1400" dirty="0"/>
          </a:p>
          <a:p>
            <a:pPr lvl="1"/>
            <a:r>
              <a:rPr lang="en-US" sz="1400" dirty="0"/>
              <a:t>CWE </a:t>
            </a:r>
            <a:r>
              <a:rPr lang="en-US" sz="1400" dirty="0" smtClean="0"/>
              <a:t># (weakness)</a:t>
            </a:r>
            <a:endParaRPr lang="en-US" sz="1400" dirty="0"/>
          </a:p>
          <a:p>
            <a:pPr lvl="1"/>
            <a:r>
              <a:rPr lang="en-US" sz="1400" dirty="0"/>
              <a:t>CAPEC </a:t>
            </a:r>
            <a:r>
              <a:rPr lang="en-US" sz="1400" dirty="0" smtClean="0"/>
              <a:t># (attack)</a:t>
            </a:r>
            <a:endParaRPr lang="en-US" sz="1400" dirty="0"/>
          </a:p>
          <a:p>
            <a:pPr lvl="1"/>
            <a:r>
              <a:rPr lang="en-US" sz="1400" dirty="0" smtClean="0"/>
              <a:t>CERT/CC #, Other ID</a:t>
            </a:r>
            <a:endParaRPr lang="en-US" sz="1400" dirty="0"/>
          </a:p>
          <a:p>
            <a:r>
              <a:rPr lang="en-US" sz="1600" b="1" dirty="0" smtClean="0"/>
              <a:t>Name</a:t>
            </a:r>
            <a:endParaRPr lang="en-US" sz="1600" b="1" dirty="0"/>
          </a:p>
          <a:p>
            <a:r>
              <a:rPr lang="en-US" sz="1600" b="1" dirty="0"/>
              <a:t>Product</a:t>
            </a:r>
          </a:p>
          <a:p>
            <a:r>
              <a:rPr lang="en-US" sz="1600" b="1" dirty="0"/>
              <a:t>BU</a:t>
            </a:r>
          </a:p>
          <a:p>
            <a:r>
              <a:rPr lang="en-US" sz="1600" dirty="0"/>
              <a:t>Priority</a:t>
            </a:r>
          </a:p>
          <a:p>
            <a:r>
              <a:rPr lang="en-US" sz="1600" b="1" dirty="0" smtClean="0"/>
              <a:t>Criticality</a:t>
            </a:r>
          </a:p>
          <a:p>
            <a:pPr lvl="1"/>
            <a:r>
              <a:rPr lang="en-US" sz="1200" dirty="0" smtClean="0"/>
              <a:t>CVSS Score</a:t>
            </a:r>
            <a:endParaRPr lang="en-US" sz="1200" dirty="0"/>
          </a:p>
        </p:txBody>
      </p:sp>
      <p:sp>
        <p:nvSpPr>
          <p:cNvPr id="6" name="Content Placeholder 4"/>
          <p:cNvSpPr txBox="1">
            <a:spLocks/>
          </p:cNvSpPr>
          <p:nvPr/>
        </p:nvSpPr>
        <p:spPr bwMode="auto">
          <a:xfrm>
            <a:off x="6300061" y="1070600"/>
            <a:ext cx="2554558"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marR="0" indent="-173038" algn="l" defTabSz="914400" rtl="0" eaLnBrk="1" fontAlgn="base" latinLnBrk="0" hangingPunct="1">
              <a:lnSpc>
                <a:spcPct val="100000"/>
              </a:lnSpc>
              <a:spcBef>
                <a:spcPct val="20000"/>
              </a:spcBef>
              <a:spcAft>
                <a:spcPct val="0"/>
              </a:spcAft>
              <a:buClrTx/>
              <a:buSzTx/>
              <a:buFontTx/>
              <a:buChar char="•"/>
              <a:tabLst/>
              <a:defRPr sz="2000">
                <a:solidFill>
                  <a:schemeClr val="tx1"/>
                </a:solidFill>
                <a:latin typeface="+mn-lt"/>
                <a:ea typeface="+mn-ea"/>
                <a:cs typeface="+mn-cs"/>
              </a:defRPr>
            </a:lvl1pPr>
            <a:lvl2pPr marL="569913" marR="0" indent="-223838"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2pPr>
            <a:lvl3pPr marL="915988" marR="0" indent="-173038"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3pPr>
            <a:lvl4pPr marL="1312863" marR="0" indent="-225425"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4pPr>
            <a:lvl5pPr marL="1662113" marR="0" indent="-228600"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5pPr>
            <a:lvl6pPr marL="2119313" indent="-228600" algn="l" rtl="0" eaLnBrk="1" fontAlgn="base" hangingPunct="1">
              <a:spcBef>
                <a:spcPct val="20000"/>
              </a:spcBef>
              <a:spcAft>
                <a:spcPct val="0"/>
              </a:spcAft>
              <a:buChar char="»"/>
              <a:defRPr>
                <a:solidFill>
                  <a:schemeClr val="tx1"/>
                </a:solidFill>
                <a:latin typeface="+mn-lt"/>
                <a:ea typeface="+mn-ea"/>
              </a:defRPr>
            </a:lvl6pPr>
            <a:lvl7pPr marL="2576513" indent="-228600" algn="l" rtl="0" eaLnBrk="1" fontAlgn="base" hangingPunct="1">
              <a:spcBef>
                <a:spcPct val="20000"/>
              </a:spcBef>
              <a:spcAft>
                <a:spcPct val="0"/>
              </a:spcAft>
              <a:buChar char="»"/>
              <a:defRPr>
                <a:solidFill>
                  <a:schemeClr val="tx1"/>
                </a:solidFill>
                <a:latin typeface="+mn-lt"/>
                <a:ea typeface="+mn-ea"/>
              </a:defRPr>
            </a:lvl7pPr>
            <a:lvl8pPr marL="3033713" indent="-228600" algn="l" rtl="0" eaLnBrk="1" fontAlgn="base" hangingPunct="1">
              <a:spcBef>
                <a:spcPct val="20000"/>
              </a:spcBef>
              <a:spcAft>
                <a:spcPct val="0"/>
              </a:spcAft>
              <a:buChar char="»"/>
              <a:defRPr>
                <a:solidFill>
                  <a:schemeClr val="tx1"/>
                </a:solidFill>
                <a:latin typeface="+mn-lt"/>
                <a:ea typeface="+mn-ea"/>
              </a:defRPr>
            </a:lvl8pPr>
            <a:lvl9pPr marL="3490913" indent="-228600" algn="l" rtl="0" eaLnBrk="1" fontAlgn="base" hangingPunct="1">
              <a:spcBef>
                <a:spcPct val="20000"/>
              </a:spcBef>
              <a:spcAft>
                <a:spcPct val="0"/>
              </a:spcAft>
              <a:buChar char="»"/>
              <a:defRPr>
                <a:solidFill>
                  <a:schemeClr val="tx1"/>
                </a:solidFill>
                <a:latin typeface="+mn-lt"/>
                <a:ea typeface="+mn-ea"/>
              </a:defRPr>
            </a:lvl9pPr>
          </a:lstStyle>
          <a:p>
            <a:r>
              <a:rPr lang="en-US" sz="1600" kern="0" dirty="0" smtClean="0">
                <a:latin typeface="Arial" panose="020B0604020202020204" pitchFamily="34" charset="0"/>
                <a:cs typeface="Arial" panose="020B0604020202020204" pitchFamily="34" charset="0"/>
              </a:rPr>
              <a:t>People</a:t>
            </a:r>
          </a:p>
          <a:p>
            <a:pPr lvl="1">
              <a:spcBef>
                <a:spcPts val="0"/>
              </a:spcBef>
            </a:pPr>
            <a:r>
              <a:rPr lang="en-US" sz="1400" kern="0" dirty="0" smtClean="0">
                <a:latin typeface="Arial" panose="020B0604020202020204" pitchFamily="34" charset="0"/>
                <a:cs typeface="Arial" panose="020B0604020202020204" pitchFamily="34" charset="0"/>
              </a:rPr>
              <a:t>Dev</a:t>
            </a:r>
            <a:r>
              <a:rPr lang="en-US" sz="1400" kern="0" dirty="0">
                <a:latin typeface="Arial" panose="020B0604020202020204" pitchFamily="34" charset="0"/>
                <a:cs typeface="Arial" panose="020B0604020202020204" pitchFamily="34" charset="0"/>
              </a:rPr>
              <a:t>. Team POC(s)</a:t>
            </a:r>
          </a:p>
          <a:p>
            <a:pPr lvl="1">
              <a:spcBef>
                <a:spcPts val="0"/>
              </a:spcBef>
            </a:pPr>
            <a:r>
              <a:rPr lang="en-US" sz="1400" kern="0" dirty="0">
                <a:latin typeface="Arial" panose="020B0604020202020204" pitchFamily="34" charset="0"/>
                <a:cs typeface="Arial" panose="020B0604020202020204" pitchFamily="34" charset="0"/>
              </a:rPr>
              <a:t>Discoverer</a:t>
            </a:r>
          </a:p>
          <a:p>
            <a:pPr lvl="1">
              <a:spcBef>
                <a:spcPts val="0"/>
              </a:spcBef>
            </a:pPr>
            <a:r>
              <a:rPr lang="en-US" sz="1400" kern="0" dirty="0">
                <a:latin typeface="Arial" panose="020B0604020202020204" pitchFamily="34" charset="0"/>
                <a:cs typeface="Arial" panose="020B0604020202020204" pitchFamily="34" charset="0"/>
              </a:rPr>
              <a:t>PSG POC</a:t>
            </a:r>
          </a:p>
          <a:p>
            <a:pPr lvl="1">
              <a:spcBef>
                <a:spcPts val="0"/>
              </a:spcBef>
            </a:pPr>
            <a:r>
              <a:rPr lang="en-US" sz="1400" b="1" kern="0" dirty="0" smtClean="0">
                <a:latin typeface="Arial" panose="020B0604020202020204" pitchFamily="34" charset="0"/>
                <a:cs typeface="Arial" panose="020B0604020202020204" pitchFamily="34" charset="0"/>
              </a:rPr>
              <a:t>PSC </a:t>
            </a:r>
            <a:r>
              <a:rPr lang="en-US" sz="1400" b="1" kern="0" dirty="0">
                <a:latin typeface="Arial" panose="020B0604020202020204" pitchFamily="34" charset="0"/>
                <a:cs typeface="Arial" panose="020B0604020202020204" pitchFamily="34" charset="0"/>
              </a:rPr>
              <a:t>Product Line </a:t>
            </a:r>
            <a:r>
              <a:rPr lang="en-US" sz="1400" b="1" kern="0" dirty="0" smtClean="0">
                <a:latin typeface="Arial" panose="020B0604020202020204" pitchFamily="34" charset="0"/>
                <a:cs typeface="Arial" panose="020B0604020202020204" pitchFamily="34" charset="0"/>
              </a:rPr>
              <a:t>POC</a:t>
            </a:r>
            <a:endParaRPr lang="en-US" sz="1400" b="1" kern="0" dirty="0">
              <a:latin typeface="Arial" panose="020B0604020202020204" pitchFamily="34" charset="0"/>
              <a:cs typeface="Arial" panose="020B0604020202020204" pitchFamily="34" charset="0"/>
            </a:endParaRPr>
          </a:p>
          <a:p>
            <a:pPr lvl="1">
              <a:spcBef>
                <a:spcPts val="0"/>
              </a:spcBef>
            </a:pPr>
            <a:r>
              <a:rPr lang="en-US" sz="1400" b="1" kern="0" dirty="0">
                <a:latin typeface="Arial" panose="020B0604020202020204" pitchFamily="34" charset="0"/>
                <a:cs typeface="Arial" panose="020B0604020202020204" pitchFamily="34" charset="0"/>
              </a:rPr>
              <a:t>PSC BU Lead POC</a:t>
            </a:r>
          </a:p>
          <a:p>
            <a:pPr lvl="1">
              <a:spcBef>
                <a:spcPts val="0"/>
              </a:spcBef>
            </a:pPr>
            <a:r>
              <a:rPr lang="en-US" sz="1400" kern="0" dirty="0">
                <a:latin typeface="Arial" panose="020B0604020202020204" pitchFamily="34" charset="0"/>
                <a:cs typeface="Arial" panose="020B0604020202020204" pitchFamily="34" charset="0"/>
              </a:rPr>
              <a:t>PSE POC</a:t>
            </a:r>
          </a:p>
          <a:p>
            <a:pPr lvl="1">
              <a:spcBef>
                <a:spcPts val="0"/>
              </a:spcBef>
            </a:pPr>
            <a:r>
              <a:rPr lang="en-US" sz="1400" b="1" kern="0" dirty="0">
                <a:latin typeface="Arial" panose="020B0604020202020204" pitchFamily="34" charset="0"/>
                <a:cs typeface="Arial" panose="020B0604020202020204" pitchFamily="34" charset="0"/>
              </a:rPr>
              <a:t>Tier-III SME POC</a:t>
            </a:r>
          </a:p>
          <a:p>
            <a:pPr lvl="1">
              <a:spcBef>
                <a:spcPts val="0"/>
              </a:spcBef>
            </a:pPr>
            <a:r>
              <a:rPr lang="en-US" sz="1400" kern="0" dirty="0">
                <a:latin typeface="Arial" panose="020B0604020202020204" pitchFamily="34" charset="0"/>
                <a:cs typeface="Arial" panose="020B0604020202020204" pitchFamily="34" charset="0"/>
              </a:rPr>
              <a:t>Dev POC</a:t>
            </a:r>
          </a:p>
          <a:p>
            <a:pPr lvl="1">
              <a:spcBef>
                <a:spcPts val="0"/>
              </a:spcBef>
            </a:pPr>
            <a:r>
              <a:rPr lang="en-US" sz="1400" kern="0" dirty="0">
                <a:latin typeface="Arial" panose="020B0604020202020204" pitchFamily="34" charset="0"/>
                <a:cs typeface="Arial" panose="020B0604020202020204" pitchFamily="34" charset="0"/>
              </a:rPr>
              <a:t>QA POC</a:t>
            </a:r>
          </a:p>
          <a:p>
            <a:pPr lvl="1">
              <a:spcBef>
                <a:spcPts val="0"/>
              </a:spcBef>
            </a:pPr>
            <a:r>
              <a:rPr lang="en-US" sz="1400" kern="0" dirty="0">
                <a:latin typeface="Arial" panose="020B0604020202020204" pitchFamily="34" charset="0"/>
                <a:cs typeface="Arial" panose="020B0604020202020204" pitchFamily="34" charset="0"/>
              </a:rPr>
              <a:t>PM POC</a:t>
            </a:r>
          </a:p>
          <a:p>
            <a:pPr lvl="1">
              <a:spcBef>
                <a:spcPts val="0"/>
              </a:spcBef>
            </a:pPr>
            <a:r>
              <a:rPr lang="en-US" sz="1400" kern="0" dirty="0">
                <a:latin typeface="Arial" panose="020B0604020202020204" pitchFamily="34" charset="0"/>
                <a:cs typeface="Arial" panose="020B0604020202020204" pitchFamily="34" charset="0"/>
              </a:rPr>
              <a:t>PgM POC</a:t>
            </a:r>
          </a:p>
          <a:p>
            <a:r>
              <a:rPr lang="en-US" sz="1600" b="1" kern="0" dirty="0">
                <a:latin typeface="Arial" panose="020B0604020202020204" pitchFamily="34" charset="0"/>
                <a:cs typeface="Arial" panose="020B0604020202020204" pitchFamily="34" charset="0"/>
              </a:rPr>
              <a:t>Workflow</a:t>
            </a:r>
          </a:p>
          <a:p>
            <a:r>
              <a:rPr lang="en-US" sz="1600" kern="0" dirty="0" smtClean="0">
                <a:latin typeface="Arial" panose="020B0604020202020204" pitchFamily="34" charset="0"/>
                <a:cs typeface="Arial" panose="020B0604020202020204" pitchFamily="34" charset="0"/>
              </a:rPr>
              <a:t>Notes</a:t>
            </a:r>
            <a:endParaRPr lang="en-US" sz="1600" kern="0" dirty="0">
              <a:latin typeface="Arial" panose="020B0604020202020204" pitchFamily="34" charset="0"/>
              <a:cs typeface="Arial" panose="020B0604020202020204" pitchFamily="34" charset="0"/>
            </a:endParaRPr>
          </a:p>
          <a:p>
            <a:endParaRPr lang="en-US" sz="1600" kern="0" dirty="0">
              <a:latin typeface="Arial" panose="020B0604020202020204" pitchFamily="34" charset="0"/>
              <a:cs typeface="Arial" panose="020B0604020202020204" pitchFamily="34" charset="0"/>
            </a:endParaRPr>
          </a:p>
        </p:txBody>
      </p:sp>
      <p:sp>
        <p:nvSpPr>
          <p:cNvPr id="10" name="Content Placeholder 4"/>
          <p:cNvSpPr txBox="1">
            <a:spLocks/>
          </p:cNvSpPr>
          <p:nvPr/>
        </p:nvSpPr>
        <p:spPr bwMode="auto">
          <a:xfrm>
            <a:off x="2977406" y="1078348"/>
            <a:ext cx="3198669"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marR="0" indent="-173038" algn="l" defTabSz="914400" rtl="0" eaLnBrk="1" fontAlgn="base" latinLnBrk="0" hangingPunct="1">
              <a:lnSpc>
                <a:spcPct val="100000"/>
              </a:lnSpc>
              <a:spcBef>
                <a:spcPct val="20000"/>
              </a:spcBef>
              <a:spcAft>
                <a:spcPct val="0"/>
              </a:spcAft>
              <a:buClrTx/>
              <a:buSzTx/>
              <a:buFontTx/>
              <a:buChar char="•"/>
              <a:tabLst/>
              <a:defRPr sz="2000">
                <a:solidFill>
                  <a:schemeClr val="tx1"/>
                </a:solidFill>
                <a:latin typeface="+mn-lt"/>
                <a:ea typeface="+mn-ea"/>
                <a:cs typeface="+mn-cs"/>
              </a:defRPr>
            </a:lvl1pPr>
            <a:lvl2pPr marL="569913" marR="0" indent="-223838"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2pPr>
            <a:lvl3pPr marL="915988" marR="0" indent="-173038"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3pPr>
            <a:lvl4pPr marL="1312863" marR="0" indent="-225425"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4pPr>
            <a:lvl5pPr marL="1662113" marR="0" indent="-228600" algn="l" defTabSz="914400" rtl="0" eaLnBrk="1" fontAlgn="base" latinLnBrk="0" hangingPunct="1">
              <a:lnSpc>
                <a:spcPct val="100000"/>
              </a:lnSpc>
              <a:spcBef>
                <a:spcPct val="20000"/>
              </a:spcBef>
              <a:spcAft>
                <a:spcPct val="0"/>
              </a:spcAft>
              <a:buClrTx/>
              <a:buSzTx/>
              <a:buFontTx/>
              <a:buChar char="»"/>
              <a:tabLst/>
              <a:defRPr>
                <a:solidFill>
                  <a:schemeClr val="tx1"/>
                </a:solidFill>
                <a:latin typeface="+mn-lt"/>
                <a:ea typeface="+mn-ea"/>
              </a:defRPr>
            </a:lvl5pPr>
            <a:lvl6pPr marL="2119313" indent="-228600" algn="l" rtl="0" eaLnBrk="1" fontAlgn="base" hangingPunct="1">
              <a:spcBef>
                <a:spcPct val="20000"/>
              </a:spcBef>
              <a:spcAft>
                <a:spcPct val="0"/>
              </a:spcAft>
              <a:buChar char="»"/>
              <a:defRPr>
                <a:solidFill>
                  <a:schemeClr val="tx1"/>
                </a:solidFill>
                <a:latin typeface="+mn-lt"/>
                <a:ea typeface="+mn-ea"/>
              </a:defRPr>
            </a:lvl6pPr>
            <a:lvl7pPr marL="2576513" indent="-228600" algn="l" rtl="0" eaLnBrk="1" fontAlgn="base" hangingPunct="1">
              <a:spcBef>
                <a:spcPct val="20000"/>
              </a:spcBef>
              <a:spcAft>
                <a:spcPct val="0"/>
              </a:spcAft>
              <a:buChar char="»"/>
              <a:defRPr>
                <a:solidFill>
                  <a:schemeClr val="tx1"/>
                </a:solidFill>
                <a:latin typeface="+mn-lt"/>
                <a:ea typeface="+mn-ea"/>
              </a:defRPr>
            </a:lvl7pPr>
            <a:lvl8pPr marL="3033713" indent="-228600" algn="l" rtl="0" eaLnBrk="1" fontAlgn="base" hangingPunct="1">
              <a:spcBef>
                <a:spcPct val="20000"/>
              </a:spcBef>
              <a:spcAft>
                <a:spcPct val="0"/>
              </a:spcAft>
              <a:buChar char="»"/>
              <a:defRPr>
                <a:solidFill>
                  <a:schemeClr val="tx1"/>
                </a:solidFill>
                <a:latin typeface="+mn-lt"/>
                <a:ea typeface="+mn-ea"/>
              </a:defRPr>
            </a:lvl8pPr>
            <a:lvl9pPr marL="3490913" indent="-228600" algn="l" rtl="0" eaLnBrk="1" fontAlgn="base" hangingPunct="1">
              <a:spcBef>
                <a:spcPct val="20000"/>
              </a:spcBef>
              <a:spcAft>
                <a:spcPct val="0"/>
              </a:spcAft>
              <a:buChar char="»"/>
              <a:defRPr>
                <a:solidFill>
                  <a:schemeClr val="tx1"/>
                </a:solidFill>
                <a:latin typeface="+mn-lt"/>
                <a:ea typeface="+mn-ea"/>
              </a:defRPr>
            </a:lvl9pPr>
          </a:lstStyle>
          <a:p>
            <a:r>
              <a:rPr lang="en-US" sz="1600" kern="0" dirty="0" smtClean="0">
                <a:latin typeface="Arial" panose="020B0604020202020204" pitchFamily="34" charset="0"/>
                <a:cs typeface="Arial" panose="020B0604020202020204" pitchFamily="34" charset="0"/>
              </a:rPr>
              <a:t>Time</a:t>
            </a:r>
          </a:p>
          <a:p>
            <a:pPr lvl="1">
              <a:spcBef>
                <a:spcPts val="0"/>
              </a:spcBef>
            </a:pPr>
            <a:r>
              <a:rPr lang="en-US" sz="1400" kern="0" dirty="0" smtClean="0">
                <a:latin typeface="Arial" panose="020B0604020202020204" pitchFamily="34" charset="0"/>
                <a:cs typeface="Arial" panose="020B0604020202020204" pitchFamily="34" charset="0"/>
              </a:rPr>
              <a:t>Date Reported</a:t>
            </a:r>
          </a:p>
          <a:p>
            <a:pPr lvl="1">
              <a:spcBef>
                <a:spcPts val="0"/>
              </a:spcBef>
            </a:pPr>
            <a:r>
              <a:rPr lang="en-US" sz="1400" kern="0" dirty="0" smtClean="0">
                <a:latin typeface="Arial" panose="020B0604020202020204" pitchFamily="34" charset="0"/>
                <a:cs typeface="Arial" panose="020B0604020202020204" pitchFamily="34" charset="0"/>
              </a:rPr>
              <a:t>Estimated Completion Date</a:t>
            </a:r>
          </a:p>
          <a:p>
            <a:pPr lvl="1">
              <a:spcBef>
                <a:spcPts val="0"/>
              </a:spcBef>
            </a:pPr>
            <a:r>
              <a:rPr lang="en-US" sz="1400" kern="0" dirty="0" smtClean="0">
                <a:latin typeface="Arial" panose="020B0604020202020204" pitchFamily="34" charset="0"/>
                <a:cs typeface="Arial" panose="020B0604020202020204" pitchFamily="34" charset="0"/>
              </a:rPr>
              <a:t>Fix Due Date</a:t>
            </a:r>
          </a:p>
          <a:p>
            <a:pPr lvl="1">
              <a:spcBef>
                <a:spcPts val="0"/>
              </a:spcBef>
            </a:pPr>
            <a:r>
              <a:rPr lang="en-US" sz="1400" kern="0" dirty="0" smtClean="0">
                <a:latin typeface="Arial" panose="020B0604020202020204" pitchFamily="34" charset="0"/>
                <a:cs typeface="Arial" panose="020B0604020202020204" pitchFamily="34" charset="0"/>
              </a:rPr>
              <a:t>Date Completed</a:t>
            </a:r>
          </a:p>
          <a:p>
            <a:pPr lvl="1">
              <a:spcBef>
                <a:spcPts val="0"/>
              </a:spcBef>
            </a:pPr>
            <a:r>
              <a:rPr lang="en-US" sz="1400" kern="0" dirty="0" smtClean="0">
                <a:latin typeface="Arial" panose="020B0604020202020204" pitchFamily="34" charset="0"/>
                <a:cs typeface="Arial" panose="020B0604020202020204" pitchFamily="34" charset="0"/>
              </a:rPr>
              <a:t>Work Days to Complete</a:t>
            </a:r>
          </a:p>
          <a:p>
            <a:r>
              <a:rPr lang="en-US" sz="1400" dirty="0" smtClean="0">
                <a:latin typeface="Arial" panose="020B0604020202020204" pitchFamily="34" charset="0"/>
                <a:cs typeface="Arial" panose="020B0604020202020204" pitchFamily="34" charset="0"/>
              </a:rPr>
              <a:t>Effort</a:t>
            </a:r>
            <a:endParaRPr lang="en-US" sz="1400" dirty="0">
              <a:latin typeface="Arial" panose="020B0604020202020204" pitchFamily="34" charset="0"/>
              <a:cs typeface="Arial" panose="020B0604020202020204" pitchFamily="34" charset="0"/>
            </a:endParaRPr>
          </a:p>
          <a:p>
            <a:pPr lvl="1">
              <a:spcBef>
                <a:spcPts val="0"/>
              </a:spcBef>
            </a:pPr>
            <a:r>
              <a:rPr lang="en-US" sz="1400" dirty="0" smtClean="0">
                <a:latin typeface="Arial" panose="020B0604020202020204" pitchFamily="34" charset="0"/>
                <a:cs typeface="Arial" panose="020B0604020202020204" pitchFamily="34" charset="0"/>
              </a:rPr>
              <a:t># Vulnerabilities</a:t>
            </a:r>
          </a:p>
          <a:p>
            <a:pPr lvl="1">
              <a:spcBef>
                <a:spcPts val="0"/>
              </a:spcBef>
            </a:pPr>
            <a:r>
              <a:rPr lang="en-US" sz="1400" dirty="0" smtClean="0">
                <a:latin typeface="Arial" panose="020B0604020202020204" pitchFamily="34" charset="0"/>
                <a:cs typeface="Arial" panose="020B0604020202020204" pitchFamily="34" charset="0"/>
              </a:rPr>
              <a:t>Severity</a:t>
            </a:r>
            <a:endParaRPr lang="en-US" sz="1400" dirty="0">
              <a:latin typeface="Arial" panose="020B0604020202020204" pitchFamily="34" charset="0"/>
              <a:cs typeface="Arial" panose="020B0604020202020204" pitchFamily="34" charset="0"/>
            </a:endParaRPr>
          </a:p>
          <a:p>
            <a:pPr lvl="1">
              <a:spcBef>
                <a:spcPts val="0"/>
              </a:spcBef>
            </a:pPr>
            <a:r>
              <a:rPr lang="en-US" sz="1400" dirty="0">
                <a:latin typeface="Arial" panose="020B0604020202020204" pitchFamily="34" charset="0"/>
                <a:cs typeface="Arial" panose="020B0604020202020204" pitchFamily="34" charset="0"/>
              </a:rPr>
              <a:t>Probability</a:t>
            </a:r>
          </a:p>
          <a:p>
            <a:pPr lvl="1">
              <a:spcBef>
                <a:spcPts val="0"/>
              </a:spcBef>
            </a:pPr>
            <a:r>
              <a:rPr lang="en-US" sz="1400" dirty="0">
                <a:latin typeface="Arial" panose="020B0604020202020204" pitchFamily="34" charset="0"/>
                <a:cs typeface="Arial" panose="020B0604020202020204" pitchFamily="34" charset="0"/>
              </a:rPr>
              <a:t># of Customers Impacted</a:t>
            </a:r>
          </a:p>
          <a:p>
            <a:pPr lvl="1">
              <a:spcBef>
                <a:spcPts val="0"/>
              </a:spcBef>
            </a:pPr>
            <a:r>
              <a:rPr lang="en-US" sz="1400" dirty="0">
                <a:latin typeface="Arial" panose="020B0604020202020204" pitchFamily="34" charset="0"/>
                <a:cs typeface="Arial" panose="020B0604020202020204" pitchFamily="34" charset="0"/>
              </a:rPr>
              <a:t>Damage to Customers Score</a:t>
            </a:r>
          </a:p>
          <a:p>
            <a:pPr lvl="1">
              <a:spcBef>
                <a:spcPts val="0"/>
              </a:spcBef>
            </a:pPr>
            <a:r>
              <a:rPr lang="en-US" sz="1400" dirty="0">
                <a:latin typeface="Arial" panose="020B0604020202020204" pitchFamily="34" charset="0"/>
                <a:cs typeface="Arial" panose="020B0604020202020204" pitchFamily="34" charset="0"/>
              </a:rPr>
              <a:t>Publicly Disclosed?</a:t>
            </a:r>
          </a:p>
          <a:p>
            <a:pPr lvl="1">
              <a:spcBef>
                <a:spcPts val="0"/>
              </a:spcBef>
            </a:pPr>
            <a:r>
              <a:rPr lang="en-US" sz="1400" dirty="0">
                <a:latin typeface="Arial" panose="020B0604020202020204" pitchFamily="34" charset="0"/>
                <a:cs typeface="Arial" panose="020B0604020202020204" pitchFamily="34" charset="0"/>
              </a:rPr>
              <a:t>Media Interest Expected?</a:t>
            </a:r>
          </a:p>
          <a:p>
            <a:pPr lvl="1">
              <a:spcBef>
                <a:spcPts val="0"/>
              </a:spcBef>
            </a:pPr>
            <a:r>
              <a:rPr lang="en-US" sz="1400" dirty="0">
                <a:latin typeface="Arial" panose="020B0604020202020204" pitchFamily="34" charset="0"/>
                <a:cs typeface="Arial" panose="020B0604020202020204" pitchFamily="34" charset="0"/>
              </a:rPr>
              <a:t>Media Interest Actual</a:t>
            </a:r>
          </a:p>
          <a:p>
            <a:pPr lvl="1">
              <a:spcBef>
                <a:spcPts val="0"/>
              </a:spcBef>
            </a:pPr>
            <a:r>
              <a:rPr lang="en-US" sz="1400" dirty="0">
                <a:latin typeface="Arial" panose="020B0604020202020204" pitchFamily="34" charset="0"/>
                <a:cs typeface="Arial" panose="020B0604020202020204" pitchFamily="34" charset="0"/>
              </a:rPr>
              <a:t>Bugzilla Only</a:t>
            </a:r>
          </a:p>
          <a:p>
            <a:pPr lvl="1">
              <a:spcBef>
                <a:spcPts val="0"/>
              </a:spcBef>
            </a:pPr>
            <a:r>
              <a:rPr lang="en-US" sz="1400" dirty="0">
                <a:latin typeface="Arial" panose="020B0604020202020204" pitchFamily="34" charset="0"/>
                <a:cs typeface="Arial" panose="020B0604020202020204" pitchFamily="34" charset="0"/>
              </a:rPr>
              <a:t>Zero Day or Malicious Discoverer?</a:t>
            </a:r>
          </a:p>
          <a:p>
            <a:pPr lvl="1">
              <a:spcBef>
                <a:spcPts val="0"/>
              </a:spcBef>
            </a:pPr>
            <a:r>
              <a:rPr lang="en-US" sz="1400" dirty="0">
                <a:latin typeface="Arial" panose="020B0604020202020204" pitchFamily="34" charset="0"/>
                <a:cs typeface="Arial" panose="020B0604020202020204" pitchFamily="34" charset="0"/>
              </a:rPr>
              <a:t>3rd Party Vulnerability</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1">
              <a:spcBef>
                <a:spcPts val="0"/>
              </a:spcBef>
            </a:pPr>
            <a:r>
              <a:rPr lang="en-US" sz="1400" dirty="0">
                <a:latin typeface="Arial" panose="020B0604020202020204" pitchFamily="34" charset="0"/>
                <a:cs typeface="Arial" panose="020B0604020202020204" pitchFamily="34" charset="0"/>
              </a:rPr>
              <a:t>Extra Effort (days)</a:t>
            </a:r>
          </a:p>
          <a:p>
            <a:pPr lvl="1">
              <a:spcBef>
                <a:spcPts val="0"/>
              </a:spcBef>
            </a:pPr>
            <a:r>
              <a:rPr lang="en-US" sz="1400" dirty="0">
                <a:latin typeface="Arial" panose="020B0604020202020204" pitchFamily="34" charset="0"/>
                <a:cs typeface="Arial" panose="020B0604020202020204" pitchFamily="34" charset="0"/>
              </a:rPr>
              <a:t>Estimated Effort (days</a:t>
            </a:r>
            <a:r>
              <a:rPr lang="en-US" sz="1400" dirty="0" smtClean="0">
                <a:latin typeface="Arial" panose="020B0604020202020204" pitchFamily="34" charset="0"/>
                <a:cs typeface="Arial" panose="020B0604020202020204" pitchFamily="34" charset="0"/>
              </a:rPr>
              <a:t>)</a:t>
            </a:r>
            <a:endParaRPr lang="en-US" sz="3600" kern="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27</a:t>
            </a:fld>
            <a:endParaRPr lang="en-US" dirty="0"/>
          </a:p>
        </p:txBody>
      </p:sp>
    </p:spTree>
    <p:extLst>
      <p:ext uri="{BB962C8B-B14F-4D97-AF65-F5344CB8AC3E}">
        <p14:creationId xmlns:p14="http://schemas.microsoft.com/office/powerpoint/2010/main" val="5182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 Heat Maps (cont.)</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1"/>
            <a:ext cx="815339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953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 Heat Maps</a:t>
            </a:r>
            <a:endParaRPr lang="en-US" dirty="0"/>
          </a:p>
        </p:txBody>
      </p:sp>
      <p:sp>
        <p:nvSpPr>
          <p:cNvPr id="5" name="Content Placeholder 4"/>
          <p:cNvSpPr>
            <a:spLocks noGrp="1"/>
          </p:cNvSpPr>
          <p:nvPr>
            <p:ph sz="half" idx="1"/>
          </p:nvPr>
        </p:nvSpPr>
        <p:spPr>
          <a:xfrm>
            <a:off x="454025" y="1345406"/>
            <a:ext cx="3613150" cy="3683794"/>
          </a:xfrm>
        </p:spPr>
        <p:txBody>
          <a:bodyPr>
            <a:normAutofit fontScale="92500" lnSpcReduction="10000"/>
          </a:bodyPr>
          <a:lstStyle/>
          <a:p>
            <a:r>
              <a:rPr lang="en-US" sz="2000" dirty="0" smtClean="0"/>
              <a:t>Security Reviews</a:t>
            </a:r>
          </a:p>
          <a:p>
            <a:endParaRPr lang="en-US" sz="2000" dirty="0"/>
          </a:p>
          <a:p>
            <a:endParaRPr lang="en-US" sz="2000" dirty="0" smtClean="0"/>
          </a:p>
          <a:p>
            <a:endParaRPr lang="en-US" sz="2000" dirty="0" smtClean="0"/>
          </a:p>
          <a:p>
            <a:endParaRPr lang="en-US" sz="2000" dirty="0"/>
          </a:p>
          <a:p>
            <a:endParaRPr lang="en-US" sz="2000" dirty="0" smtClean="0"/>
          </a:p>
          <a:p>
            <a:r>
              <a:rPr lang="en-US" sz="2000" dirty="0" smtClean="0"/>
              <a:t>Security Bulletins</a:t>
            </a:r>
            <a:endParaRPr lang="en-US" sz="2000" dirty="0"/>
          </a:p>
        </p:txBody>
      </p:sp>
      <p:sp>
        <p:nvSpPr>
          <p:cNvPr id="6" name="Content Placeholder 5"/>
          <p:cNvSpPr>
            <a:spLocks noGrp="1"/>
          </p:cNvSpPr>
          <p:nvPr>
            <p:ph sz="half" idx="2"/>
          </p:nvPr>
        </p:nvSpPr>
        <p:spPr>
          <a:xfrm>
            <a:off x="4641850" y="1084055"/>
            <a:ext cx="4349749" cy="3868945"/>
          </a:xfrm>
        </p:spPr>
        <p:txBody>
          <a:bodyPr>
            <a:normAutofit fontScale="92500" lnSpcReduction="10000"/>
          </a:bodyPr>
          <a:lstStyle/>
          <a:p>
            <a:r>
              <a:rPr lang="en-US" sz="2000" dirty="0"/>
              <a:t>Average Days Since Last </a:t>
            </a:r>
            <a:r>
              <a:rPr lang="en-US" sz="2000" dirty="0" smtClean="0"/>
              <a:t>Static Analysis Run</a:t>
            </a:r>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a:p>
          <a:p>
            <a:pPr>
              <a:spcBef>
                <a:spcPts val="200"/>
              </a:spcBef>
            </a:pPr>
            <a:r>
              <a:rPr lang="en-US" sz="2000" dirty="0" smtClean="0"/>
              <a:t>Outstanding </a:t>
            </a:r>
          </a:p>
          <a:p>
            <a:pPr marL="0" indent="0">
              <a:spcBef>
                <a:spcPts val="200"/>
              </a:spcBef>
              <a:buNone/>
            </a:pPr>
            <a:r>
              <a:rPr lang="en-US" sz="2000" dirty="0"/>
              <a:t> </a:t>
            </a:r>
            <a:r>
              <a:rPr lang="en-US" sz="2000" dirty="0" smtClean="0"/>
              <a:t>   Static </a:t>
            </a:r>
          </a:p>
          <a:p>
            <a:pPr marL="0" indent="0">
              <a:spcBef>
                <a:spcPts val="200"/>
              </a:spcBef>
              <a:buNone/>
            </a:pPr>
            <a:r>
              <a:rPr lang="en-US" sz="2000" dirty="0"/>
              <a:t> </a:t>
            </a:r>
            <a:r>
              <a:rPr lang="en-US" sz="2000" dirty="0" smtClean="0"/>
              <a:t>   Analysis</a:t>
            </a:r>
          </a:p>
          <a:p>
            <a:pPr marL="0" indent="0">
              <a:spcBef>
                <a:spcPts val="200"/>
              </a:spcBef>
              <a:buNone/>
            </a:pPr>
            <a:r>
              <a:rPr lang="en-US" sz="2000" dirty="0"/>
              <a:t> </a:t>
            </a:r>
            <a:r>
              <a:rPr lang="en-US" sz="2000" dirty="0" smtClean="0"/>
              <a:t>   Defects</a:t>
            </a:r>
            <a:endParaRPr lang="en-US" sz="2000"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29</a:t>
            </a:fld>
            <a:endParaRPr lang="en-US" dirty="0"/>
          </a:p>
        </p:txBody>
      </p:sp>
      <p:cxnSp>
        <p:nvCxnSpPr>
          <p:cNvPr id="8" name="Straight Connector 7"/>
          <p:cNvCxnSpPr/>
          <p:nvPr/>
        </p:nvCxnSpPr>
        <p:spPr bwMode="auto">
          <a:xfrm>
            <a:off x="4343400" y="990600"/>
            <a:ext cx="0" cy="4648200"/>
          </a:xfrm>
          <a:prstGeom prst="line">
            <a:avLst/>
          </a:prstGeom>
          <a:solidFill>
            <a:schemeClr val="accent1"/>
          </a:solidFill>
          <a:ln w="57150" cap="flat" cmpd="sng" algn="ctr">
            <a:solidFill>
              <a:schemeClr val="tx1"/>
            </a:solidFill>
            <a:prstDash val="solid"/>
            <a:round/>
            <a:headEnd type="none" w="sm" len="sm"/>
            <a:tailEnd type="none" w="sm" len="sm"/>
          </a:ln>
          <a:effectLst>
            <a:outerShdw dist="35921" dir="2700000" algn="ctr" rotWithShape="0">
              <a:schemeClr val="bg2"/>
            </a:outerShdw>
          </a:effectLst>
        </p:spPr>
      </p:cxn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84639"/>
            <a:ext cx="3305175" cy="166687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95750"/>
            <a:ext cx="1933575" cy="1314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84639"/>
            <a:ext cx="2962275" cy="19240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733800"/>
            <a:ext cx="1943100" cy="19240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8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4025" y="1266825"/>
            <a:ext cx="4117975" cy="4659313"/>
          </a:xfrm>
        </p:spPr>
        <p:txBody>
          <a:bodyPr/>
          <a:lstStyle/>
          <a:p>
            <a:r>
              <a:rPr lang="en-US" dirty="0"/>
              <a:t>What is Product Security?</a:t>
            </a:r>
          </a:p>
          <a:p>
            <a:r>
              <a:rPr lang="en-US" dirty="0"/>
              <a:t>SDL</a:t>
            </a:r>
          </a:p>
          <a:p>
            <a:r>
              <a:rPr lang="en-US" dirty="0" smtClean="0"/>
              <a:t>People</a:t>
            </a:r>
            <a:endParaRPr lang="en-US" dirty="0"/>
          </a:p>
          <a:p>
            <a:r>
              <a:rPr lang="en-US" dirty="0" smtClean="0"/>
              <a:t>Process</a:t>
            </a:r>
            <a:endParaRPr lang="en-US" dirty="0"/>
          </a:p>
          <a:p>
            <a:r>
              <a:rPr lang="en-US" dirty="0" smtClean="0"/>
              <a:t>Technology</a:t>
            </a:r>
            <a:endParaRPr lang="en-US" dirty="0"/>
          </a:p>
          <a:p>
            <a:r>
              <a:rPr lang="en-US" dirty="0" smtClean="0"/>
              <a:t>Metrics</a:t>
            </a:r>
            <a:endParaRPr lang="en-US" dirty="0"/>
          </a:p>
          <a:p>
            <a:r>
              <a:rPr lang="en-US" dirty="0"/>
              <a:t>Wish I Had </a:t>
            </a:r>
            <a:r>
              <a:rPr lang="en-US" dirty="0" smtClean="0"/>
              <a:t>Known</a:t>
            </a:r>
            <a:endParaRPr lang="en-US" dirty="0"/>
          </a:p>
          <a:p>
            <a:r>
              <a:rPr lang="en-US" dirty="0" smtClean="0"/>
              <a:t>Q&amp;A</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a:t>
            </a:fld>
            <a:endParaRPr lang="en-US" dirty="0"/>
          </a:p>
        </p:txBody>
      </p:sp>
      <p:grpSp>
        <p:nvGrpSpPr>
          <p:cNvPr id="15" name="Group 14"/>
          <p:cNvGrpSpPr/>
          <p:nvPr/>
        </p:nvGrpSpPr>
        <p:grpSpPr>
          <a:xfrm>
            <a:off x="4495800" y="1905000"/>
            <a:ext cx="3429000" cy="2743200"/>
            <a:chOff x="4495800" y="1905000"/>
            <a:chExt cx="3429000" cy="2743200"/>
          </a:xfrm>
        </p:grpSpPr>
        <p:sp>
          <p:nvSpPr>
            <p:cNvPr id="5" name="Rectangle 4"/>
            <p:cNvSpPr/>
            <p:nvPr/>
          </p:nvSpPr>
          <p:spPr bwMode="auto">
            <a:xfrm>
              <a:off x="5616797" y="2438400"/>
              <a:ext cx="1088803"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6" name="Rectangle 15"/>
            <p:cNvSpPr/>
            <p:nvPr/>
          </p:nvSpPr>
          <p:spPr bwMode="auto">
            <a:xfrm rot="3556592">
              <a:off x="5066256" y="3187948"/>
              <a:ext cx="1088803"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17" name="Rectangle 16"/>
            <p:cNvSpPr/>
            <p:nvPr/>
          </p:nvSpPr>
          <p:spPr bwMode="auto">
            <a:xfrm rot="7269061">
              <a:off x="6206357" y="3211739"/>
              <a:ext cx="1088803"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grpSp>
          <p:nvGrpSpPr>
            <p:cNvPr id="6" name="Group 5"/>
            <p:cNvGrpSpPr/>
            <p:nvPr/>
          </p:nvGrpSpPr>
          <p:grpSpPr>
            <a:xfrm>
              <a:off x="4495800" y="1905000"/>
              <a:ext cx="1313329" cy="1283028"/>
              <a:chOff x="2382537" y="460519"/>
              <a:chExt cx="1367023" cy="1367023"/>
            </a:xfrm>
            <a:scene3d>
              <a:camera prst="orthographicFront"/>
              <a:lightRig rig="threePt" dir="t"/>
            </a:scene3d>
          </p:grpSpPr>
          <p:sp>
            <p:nvSpPr>
              <p:cNvPr id="7" name="Oval 6"/>
              <p:cNvSpPr/>
              <p:nvPr/>
            </p:nvSpPr>
            <p:spPr>
              <a:xfrm>
                <a:off x="2382537" y="460519"/>
                <a:ext cx="1367023" cy="1367023"/>
              </a:xfrm>
              <a:prstGeom prst="ellipse">
                <a:avLst/>
              </a:prstGeom>
              <a:solidFill>
                <a:srgbClr val="800000"/>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People</a:t>
                </a:r>
                <a:endParaRPr lang="en-US" sz="2000" b="1" kern="1200" dirty="0">
                  <a:solidFill>
                    <a:schemeClr val="bg1"/>
                  </a:solidFill>
                  <a:effectLst>
                    <a:outerShdw blurRad="38100" dist="38100" dir="2700000" algn="tl">
                      <a:srgbClr val="000000">
                        <a:alpha val="43137"/>
                      </a:srgbClr>
                    </a:outerShdw>
                  </a:effectLst>
                </a:endParaRPr>
              </a:p>
            </p:txBody>
          </p:sp>
        </p:grpSp>
        <p:grpSp>
          <p:nvGrpSpPr>
            <p:cNvPr id="12" name="Group 11"/>
            <p:cNvGrpSpPr/>
            <p:nvPr/>
          </p:nvGrpSpPr>
          <p:grpSpPr>
            <a:xfrm>
              <a:off x="5527875" y="3418220"/>
              <a:ext cx="1253925" cy="1229980"/>
              <a:chOff x="2382537" y="460519"/>
              <a:chExt cx="1367023" cy="1367023"/>
            </a:xfrm>
            <a:scene3d>
              <a:camera prst="orthographicFront"/>
              <a:lightRig rig="threePt" dir="t"/>
            </a:scene3d>
          </p:grpSpPr>
          <p:sp>
            <p:nvSpPr>
              <p:cNvPr id="13" name="Oval 12"/>
              <p:cNvSpPr/>
              <p:nvPr/>
            </p:nvSpPr>
            <p:spPr>
              <a:xfrm>
                <a:off x="2382537" y="460519"/>
                <a:ext cx="1367023" cy="1367023"/>
              </a:xfrm>
              <a:prstGeom prst="ellipse">
                <a:avLst/>
              </a:prstGeom>
              <a:solidFill>
                <a:srgbClr val="336600"/>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Tech- nology</a:t>
                </a:r>
                <a:endParaRPr lang="en-US" sz="2000" b="1" kern="1200" dirty="0">
                  <a:solidFill>
                    <a:schemeClr val="bg1"/>
                  </a:solidFill>
                  <a:effectLst>
                    <a:outerShdw blurRad="38100" dist="38100" dir="2700000" algn="tl">
                      <a:srgbClr val="000000">
                        <a:alpha val="43137"/>
                      </a:srgbClr>
                    </a:outerShdw>
                  </a:effectLst>
                </a:endParaRPr>
              </a:p>
            </p:txBody>
          </p:sp>
        </p:grpSp>
        <p:grpSp>
          <p:nvGrpSpPr>
            <p:cNvPr id="9" name="Group 8"/>
            <p:cNvGrpSpPr/>
            <p:nvPr/>
          </p:nvGrpSpPr>
          <p:grpSpPr>
            <a:xfrm>
              <a:off x="6629400" y="1905000"/>
              <a:ext cx="1295400" cy="1295400"/>
              <a:chOff x="2382537" y="460519"/>
              <a:chExt cx="1367023" cy="1367023"/>
            </a:xfrm>
            <a:scene3d>
              <a:camera prst="orthographicFront"/>
              <a:lightRig rig="threePt" dir="t"/>
            </a:scene3d>
          </p:grpSpPr>
          <p:sp>
            <p:nvSpPr>
              <p:cNvPr id="10" name="Oval 9"/>
              <p:cNvSpPr/>
              <p:nvPr/>
            </p:nvSpPr>
            <p:spPr>
              <a:xfrm>
                <a:off x="2382537" y="460519"/>
                <a:ext cx="1367023" cy="1367023"/>
              </a:xfrm>
              <a:prstGeom prst="ellipse">
                <a:avLst/>
              </a:prstGeom>
              <a:solidFill>
                <a:srgbClr val="000099"/>
              </a:solid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2582733" y="660715"/>
                <a:ext cx="966631" cy="9666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Process</a:t>
                </a:r>
                <a:endParaRPr lang="en-US" sz="2000" b="1" kern="1200" dirty="0">
                  <a:solidFill>
                    <a:schemeClr val="bg1"/>
                  </a:solidFill>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r>
              <a:rPr lang="en-US" dirty="0" smtClean="0"/>
              <a:t>– Reason for Security Reviews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66800"/>
            <a:ext cx="88201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22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Harold’s Product Security </a:t>
            </a:r>
            <a:br>
              <a:rPr lang="en-US" dirty="0" smtClean="0"/>
            </a:br>
            <a:r>
              <a:rPr lang="en-US" dirty="0" smtClean="0"/>
              <a:t>Metrics Maturity Model</a:t>
            </a:r>
            <a:endParaRPr lang="en-US" dirty="0"/>
          </a:p>
        </p:txBody>
      </p:sp>
      <p:sp>
        <p:nvSpPr>
          <p:cNvPr id="6" name="Rectangle 5"/>
          <p:cNvSpPr/>
          <p:nvPr/>
        </p:nvSpPr>
        <p:spPr bwMode="auto">
          <a:xfrm>
            <a:off x="441707" y="1447800"/>
            <a:ext cx="8252841" cy="4897459"/>
          </a:xfrm>
          <a:prstGeom prst="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grpSp>
        <p:nvGrpSpPr>
          <p:cNvPr id="12" name="Group 11"/>
          <p:cNvGrpSpPr/>
          <p:nvPr/>
        </p:nvGrpSpPr>
        <p:grpSpPr>
          <a:xfrm>
            <a:off x="860157" y="2257449"/>
            <a:ext cx="6842506" cy="3343891"/>
            <a:chOff x="1464590" y="1813302"/>
            <a:chExt cx="6447295" cy="3696345"/>
          </a:xfrm>
        </p:grpSpPr>
        <p:cxnSp>
          <p:nvCxnSpPr>
            <p:cNvPr id="8" name="Straight Connector 7"/>
            <p:cNvCxnSpPr/>
            <p:nvPr/>
          </p:nvCxnSpPr>
          <p:spPr bwMode="auto">
            <a:xfrm flipH="1">
              <a:off x="1464590" y="1813302"/>
              <a:ext cx="23247" cy="3696345"/>
            </a:xfrm>
            <a:prstGeom prst="line">
              <a:avLst/>
            </a:prstGeom>
            <a:solidFill>
              <a:schemeClr val="accent1"/>
            </a:solidFill>
            <a:ln w="19050" cap="flat" cmpd="sng" algn="ctr">
              <a:solidFill>
                <a:schemeClr val="tx1"/>
              </a:solidFill>
              <a:prstDash val="solid"/>
              <a:round/>
              <a:headEnd type="arrow" w="med" len="med"/>
              <a:tailEnd type="none" w="med" len="med"/>
            </a:ln>
            <a:effectLst/>
          </p:spPr>
        </p:cxnSp>
        <p:cxnSp>
          <p:nvCxnSpPr>
            <p:cNvPr id="10" name="Straight Connector 9"/>
            <p:cNvCxnSpPr/>
            <p:nvPr/>
          </p:nvCxnSpPr>
          <p:spPr bwMode="auto">
            <a:xfrm>
              <a:off x="1464590" y="5509647"/>
              <a:ext cx="6447295"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grpSp>
      <p:sp>
        <p:nvSpPr>
          <p:cNvPr id="13" name="TextBox 12"/>
          <p:cNvSpPr txBox="1"/>
          <p:nvPr/>
        </p:nvSpPr>
        <p:spPr>
          <a:xfrm>
            <a:off x="872494" y="5740825"/>
            <a:ext cx="7326110" cy="338554"/>
          </a:xfrm>
          <a:prstGeom prst="rect">
            <a:avLst/>
          </a:prstGeom>
          <a:noFill/>
        </p:spPr>
        <p:txBody>
          <a:bodyPr wrap="square" rtlCol="0">
            <a:spAutoFit/>
          </a:bodyPr>
          <a:lstStyle/>
          <a:p>
            <a:pPr>
              <a:tabLst>
                <a:tab pos="1146175" algn="l"/>
                <a:tab pos="2286000" algn="l"/>
                <a:tab pos="3432175" algn="l"/>
                <a:tab pos="4803775" algn="l"/>
              </a:tabLst>
            </a:pPr>
            <a:r>
              <a:rPr lang="en-US" sz="1600" b="1" dirty="0" smtClean="0"/>
              <a:t>   None	         Initial	                Basic             </a:t>
            </a:r>
            <a:r>
              <a:rPr lang="en-US" sz="1600" b="1" dirty="0"/>
              <a:t> </a:t>
            </a:r>
            <a:r>
              <a:rPr lang="en-US" sz="1600" b="1" dirty="0" smtClean="0"/>
              <a:t>    Acceptable	            Mature</a:t>
            </a:r>
            <a:endParaRPr lang="en-US" sz="1600" b="1" dirty="0"/>
          </a:p>
        </p:txBody>
      </p:sp>
      <p:sp>
        <p:nvSpPr>
          <p:cNvPr id="17" name="Freeform 16"/>
          <p:cNvSpPr/>
          <p:nvPr/>
        </p:nvSpPr>
        <p:spPr bwMode="auto">
          <a:xfrm>
            <a:off x="1325106" y="2035086"/>
            <a:ext cx="6776637" cy="3158311"/>
          </a:xfrm>
          <a:custGeom>
            <a:avLst/>
            <a:gdLst>
              <a:gd name="connsiteX0" fmla="*/ 0 w 5811865"/>
              <a:gd name="connsiteY0" fmla="*/ 2917688 h 2935948"/>
              <a:gd name="connsiteX1" fmla="*/ 154984 w 5811865"/>
              <a:gd name="connsiteY1" fmla="*/ 2909939 h 2935948"/>
              <a:gd name="connsiteX2" fmla="*/ 689675 w 5811865"/>
              <a:gd name="connsiteY2" fmla="*/ 2917688 h 2935948"/>
              <a:gd name="connsiteX3" fmla="*/ 1472339 w 5811865"/>
              <a:gd name="connsiteY3" fmla="*/ 2638719 h 2935948"/>
              <a:gd name="connsiteX4" fmla="*/ 2518475 w 5811865"/>
              <a:gd name="connsiteY4" fmla="*/ 1817308 h 2935948"/>
              <a:gd name="connsiteX5" fmla="*/ 3332136 w 5811865"/>
              <a:gd name="connsiteY5" fmla="*/ 972651 h 2935948"/>
              <a:gd name="connsiteX6" fmla="*/ 4161295 w 5811865"/>
              <a:gd name="connsiteY6" fmla="*/ 313973 h 2935948"/>
              <a:gd name="connsiteX7" fmla="*/ 5176434 w 5811865"/>
              <a:gd name="connsiteY7" fmla="*/ 27254 h 2935948"/>
              <a:gd name="connsiteX8" fmla="*/ 5811865 w 5811865"/>
              <a:gd name="connsiteY8" fmla="*/ 11756 h 29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1865" h="2935948">
                <a:moveTo>
                  <a:pt x="0" y="2917688"/>
                </a:moveTo>
                <a:cubicBezTo>
                  <a:pt x="20019" y="2913813"/>
                  <a:pt x="40038" y="2909939"/>
                  <a:pt x="154984" y="2909939"/>
                </a:cubicBezTo>
                <a:cubicBezTo>
                  <a:pt x="269930" y="2909939"/>
                  <a:pt x="470116" y="2962891"/>
                  <a:pt x="689675" y="2917688"/>
                </a:cubicBezTo>
                <a:cubicBezTo>
                  <a:pt x="909234" y="2872485"/>
                  <a:pt x="1167539" y="2822116"/>
                  <a:pt x="1472339" y="2638719"/>
                </a:cubicBezTo>
                <a:cubicBezTo>
                  <a:pt x="1777139" y="2455322"/>
                  <a:pt x="2208509" y="2094986"/>
                  <a:pt x="2518475" y="1817308"/>
                </a:cubicBezTo>
                <a:cubicBezTo>
                  <a:pt x="2828441" y="1539630"/>
                  <a:pt x="3058333" y="1223207"/>
                  <a:pt x="3332136" y="972651"/>
                </a:cubicBezTo>
                <a:cubicBezTo>
                  <a:pt x="3605939" y="722095"/>
                  <a:pt x="3853912" y="471539"/>
                  <a:pt x="4161295" y="313973"/>
                </a:cubicBezTo>
                <a:cubicBezTo>
                  <a:pt x="4468678" y="156407"/>
                  <a:pt x="4901339" y="77623"/>
                  <a:pt x="5176434" y="27254"/>
                </a:cubicBezTo>
                <a:cubicBezTo>
                  <a:pt x="5451529" y="-23115"/>
                  <a:pt x="5811865" y="11756"/>
                  <a:pt x="5811865" y="11756"/>
                </a:cubicBezTo>
              </a:path>
            </a:pathLst>
          </a:cu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8" name="TextBox 17"/>
          <p:cNvSpPr txBox="1"/>
          <p:nvPr/>
        </p:nvSpPr>
        <p:spPr>
          <a:xfrm>
            <a:off x="6478289" y="2269210"/>
            <a:ext cx="1573078" cy="2677656"/>
          </a:xfrm>
          <a:prstGeom prst="rect">
            <a:avLst/>
          </a:prstGeom>
          <a:noFill/>
        </p:spPr>
        <p:txBody>
          <a:bodyPr wrap="square" rtlCol="0">
            <a:spAutoFit/>
          </a:bodyPr>
          <a:lstStyle/>
          <a:p>
            <a:pPr marL="115888" indent="-115888">
              <a:buFont typeface="Arial" panose="020B0604020202020204" pitchFamily="34" charset="0"/>
              <a:buChar char="•"/>
            </a:pPr>
            <a:r>
              <a:rPr lang="en-US" sz="1400" dirty="0" smtClean="0"/>
              <a:t>Fully </a:t>
            </a:r>
            <a:r>
              <a:rPr lang="en-US" sz="1400" dirty="0"/>
              <a:t>automated</a:t>
            </a:r>
          </a:p>
          <a:p>
            <a:pPr marL="115888" indent="-115888">
              <a:buFont typeface="Arial" panose="020B0604020202020204" pitchFamily="34" charset="0"/>
              <a:buChar char="•"/>
            </a:pPr>
            <a:r>
              <a:rPr lang="en-US" sz="1400" dirty="0" smtClean="0"/>
              <a:t>Highly </a:t>
            </a:r>
            <a:r>
              <a:rPr lang="en-US" sz="1400" dirty="0"/>
              <a:t>efficient</a:t>
            </a:r>
          </a:p>
          <a:p>
            <a:pPr marL="115888" indent="-115888">
              <a:buFont typeface="Arial" panose="020B0604020202020204" pitchFamily="34" charset="0"/>
              <a:buChar char="•"/>
            </a:pPr>
            <a:r>
              <a:rPr lang="en-US" sz="1400" dirty="0" smtClean="0"/>
              <a:t>Real-time dashboard</a:t>
            </a:r>
          </a:p>
          <a:p>
            <a:pPr marL="115888" indent="-115888">
              <a:buFont typeface="Arial" panose="020B0604020202020204" pitchFamily="34" charset="0"/>
              <a:buChar char="•"/>
            </a:pPr>
            <a:r>
              <a:rPr lang="en-US" sz="1400" dirty="0" smtClean="0"/>
              <a:t>All audience levels</a:t>
            </a:r>
          </a:p>
          <a:p>
            <a:pPr marL="115888" indent="-115888">
              <a:buFont typeface="Arial" panose="020B0604020202020204" pitchFamily="34" charset="0"/>
              <a:buChar char="•"/>
            </a:pPr>
            <a:r>
              <a:rPr lang="en-US" sz="1400" dirty="0" smtClean="0"/>
              <a:t>Full coverage</a:t>
            </a:r>
          </a:p>
          <a:p>
            <a:pPr marL="115888" indent="-115888">
              <a:buFont typeface="Arial" panose="020B0604020202020204" pitchFamily="34" charset="0"/>
              <a:buChar char="•"/>
            </a:pPr>
            <a:r>
              <a:rPr lang="en-US" sz="1400" dirty="0" smtClean="0"/>
              <a:t>Integrated</a:t>
            </a:r>
          </a:p>
          <a:p>
            <a:pPr marL="115888" indent="-115888">
              <a:buFont typeface="Arial" panose="020B0604020202020204" pitchFamily="34" charset="0"/>
              <a:buChar char="•"/>
            </a:pPr>
            <a:r>
              <a:rPr lang="en-US" sz="1400" dirty="0" smtClean="0"/>
              <a:t>Externally published policies</a:t>
            </a:r>
          </a:p>
          <a:p>
            <a:pPr marL="115888" indent="-115888">
              <a:buFont typeface="Arial" panose="020B0604020202020204" pitchFamily="34" charset="0"/>
              <a:buChar char="•"/>
            </a:pPr>
            <a:r>
              <a:rPr lang="en-US" sz="1400" dirty="0" smtClean="0"/>
              <a:t>Fully budgeted</a:t>
            </a:r>
            <a:endParaRPr lang="en-US" sz="1400" dirty="0"/>
          </a:p>
        </p:txBody>
      </p:sp>
      <p:cxnSp>
        <p:nvCxnSpPr>
          <p:cNvPr id="20" name="Straight Connector 19"/>
          <p:cNvCxnSpPr/>
          <p:nvPr/>
        </p:nvCxnSpPr>
        <p:spPr bwMode="auto">
          <a:xfrm flipV="1">
            <a:off x="2053531" y="1904995"/>
            <a:ext cx="15498" cy="407605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3484516" y="1910164"/>
            <a:ext cx="15498" cy="407605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4900003" y="1915333"/>
            <a:ext cx="15498" cy="407605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6462721" y="1920502"/>
            <a:ext cx="15498" cy="407605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4" name="TextBox 23"/>
          <p:cNvSpPr txBox="1"/>
          <p:nvPr/>
        </p:nvSpPr>
        <p:spPr>
          <a:xfrm>
            <a:off x="887278" y="4534212"/>
            <a:ext cx="1266985" cy="523220"/>
          </a:xfrm>
          <a:prstGeom prst="rect">
            <a:avLst/>
          </a:prstGeom>
          <a:noFill/>
        </p:spPr>
        <p:txBody>
          <a:bodyPr wrap="square" rtlCol="0">
            <a:spAutoFit/>
          </a:bodyPr>
          <a:lstStyle/>
          <a:p>
            <a:pPr marL="115888" indent="-115888">
              <a:buFont typeface="Arial" panose="020B0604020202020204" pitchFamily="34" charset="0"/>
              <a:buChar char="•"/>
            </a:pPr>
            <a:r>
              <a:rPr lang="en-US" sz="1400" dirty="0" smtClean="0"/>
              <a:t>Awareness</a:t>
            </a:r>
          </a:p>
          <a:p>
            <a:pPr marL="115888" indent="-115888">
              <a:buFont typeface="Arial" panose="020B0604020202020204" pitchFamily="34" charset="0"/>
              <a:buChar char="•"/>
            </a:pPr>
            <a:r>
              <a:rPr lang="en-US" sz="1400" dirty="0" smtClean="0"/>
              <a:t>No budget</a:t>
            </a:r>
            <a:endParaRPr lang="en-US" sz="1400" dirty="0"/>
          </a:p>
        </p:txBody>
      </p:sp>
      <p:sp>
        <p:nvSpPr>
          <p:cNvPr id="25" name="TextBox 24"/>
          <p:cNvSpPr txBox="1"/>
          <p:nvPr/>
        </p:nvSpPr>
        <p:spPr>
          <a:xfrm>
            <a:off x="3484515" y="2394348"/>
            <a:ext cx="1573078" cy="3108543"/>
          </a:xfrm>
          <a:prstGeom prst="rect">
            <a:avLst/>
          </a:prstGeom>
          <a:noFill/>
        </p:spPr>
        <p:txBody>
          <a:bodyPr wrap="square" rtlCol="0">
            <a:spAutoFit/>
          </a:bodyPr>
          <a:lstStyle/>
          <a:p>
            <a:pPr marL="115888" indent="-115888">
              <a:buFont typeface="Arial" panose="020B0604020202020204" pitchFamily="34" charset="0"/>
              <a:buChar char="•"/>
            </a:pPr>
            <a:r>
              <a:rPr lang="en-US" sz="1400" dirty="0" smtClean="0"/>
              <a:t>Mostly manual</a:t>
            </a:r>
          </a:p>
          <a:p>
            <a:pPr marL="115888" indent="-115888">
              <a:buFont typeface="Arial" panose="020B0604020202020204" pitchFamily="34" charset="0"/>
              <a:buChar char="•"/>
            </a:pPr>
            <a:r>
              <a:rPr lang="en-US" sz="1400" dirty="0" smtClean="0"/>
              <a:t>Inefficient</a:t>
            </a:r>
          </a:p>
          <a:p>
            <a:pPr marL="115888" indent="-115888">
              <a:buFont typeface="Arial" panose="020B0604020202020204" pitchFamily="34" charset="0"/>
              <a:buChar char="•"/>
            </a:pPr>
            <a:r>
              <a:rPr lang="en-US" sz="1400" dirty="0" smtClean="0"/>
              <a:t>Single access</a:t>
            </a:r>
          </a:p>
          <a:p>
            <a:pPr marL="115888" indent="-115888">
              <a:buFont typeface="Arial" panose="020B0604020202020204" pitchFamily="34" charset="0"/>
              <a:buChar char="•"/>
            </a:pPr>
            <a:r>
              <a:rPr lang="en-US" sz="1400" dirty="0" smtClean="0"/>
              <a:t>High-level only</a:t>
            </a:r>
          </a:p>
          <a:p>
            <a:pPr marL="115888" indent="-115888">
              <a:buFont typeface="Arial" panose="020B0604020202020204" pitchFamily="34" charset="0"/>
              <a:buChar char="•"/>
            </a:pPr>
            <a:r>
              <a:rPr lang="en-US" sz="1400" dirty="0" smtClean="0"/>
              <a:t>Stand-alone</a:t>
            </a:r>
          </a:p>
          <a:p>
            <a:pPr marL="115888" indent="-115888">
              <a:buFont typeface="Arial" panose="020B0604020202020204" pitchFamily="34" charset="0"/>
              <a:buChar char="•"/>
            </a:pPr>
            <a:endParaRPr lang="en-US" sz="1400" dirty="0"/>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sz="1400" dirty="0"/>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sz="1400" dirty="0"/>
          </a:p>
          <a:p>
            <a:pPr marL="115888" indent="-115888">
              <a:buFont typeface="Arial" panose="020B0604020202020204" pitchFamily="34" charset="0"/>
              <a:buChar char="•"/>
            </a:pPr>
            <a:r>
              <a:rPr lang="en-US" sz="1400" dirty="0" smtClean="0"/>
              <a:t>Incomplete coverage</a:t>
            </a:r>
          </a:p>
          <a:p>
            <a:pPr marL="115888" indent="-115888">
              <a:buFont typeface="Arial" panose="020B0604020202020204" pitchFamily="34" charset="0"/>
              <a:buChar char="•"/>
            </a:pPr>
            <a:r>
              <a:rPr lang="en-US" sz="1400" dirty="0"/>
              <a:t>Key </a:t>
            </a:r>
            <a:r>
              <a:rPr lang="en-US" sz="1400" dirty="0" smtClean="0"/>
              <a:t>policies</a:t>
            </a:r>
          </a:p>
          <a:p>
            <a:pPr marL="115888" indent="-115888">
              <a:buFont typeface="Arial" panose="020B0604020202020204" pitchFamily="34" charset="0"/>
              <a:buChar char="•"/>
            </a:pPr>
            <a:r>
              <a:rPr lang="en-US" sz="1400" dirty="0" smtClean="0"/>
              <a:t>Limited budget</a:t>
            </a:r>
          </a:p>
        </p:txBody>
      </p:sp>
      <p:sp>
        <p:nvSpPr>
          <p:cNvPr id="26" name="TextBox 25"/>
          <p:cNvSpPr txBox="1"/>
          <p:nvPr/>
        </p:nvSpPr>
        <p:spPr>
          <a:xfrm>
            <a:off x="4907752" y="1821652"/>
            <a:ext cx="1573078" cy="3970318"/>
          </a:xfrm>
          <a:prstGeom prst="rect">
            <a:avLst/>
          </a:prstGeom>
          <a:noFill/>
        </p:spPr>
        <p:txBody>
          <a:bodyPr wrap="square" rtlCol="0">
            <a:spAutoFit/>
          </a:bodyPr>
          <a:lstStyle/>
          <a:p>
            <a:pPr marL="115888" indent="-115888">
              <a:buFont typeface="Arial" panose="020B0604020202020204" pitchFamily="34" charset="0"/>
              <a:buChar char="•"/>
            </a:pPr>
            <a:r>
              <a:rPr lang="en-US" sz="1400" dirty="0" smtClean="0"/>
              <a:t>Partially automated</a:t>
            </a:r>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sz="1400" dirty="0"/>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sz="1400" dirty="0"/>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r>
              <a:rPr lang="en-US" sz="1400" dirty="0" smtClean="0"/>
              <a:t>Multiple access</a:t>
            </a:r>
          </a:p>
          <a:p>
            <a:pPr marL="115888" indent="-115888">
              <a:buFont typeface="Arial" panose="020B0604020202020204" pitchFamily="34" charset="0"/>
              <a:buChar char="•"/>
            </a:pPr>
            <a:r>
              <a:rPr lang="en-US" sz="1400" dirty="0" smtClean="0"/>
              <a:t>Detailed level</a:t>
            </a:r>
          </a:p>
          <a:p>
            <a:pPr marL="115888" indent="-115888">
              <a:buFont typeface="Arial" panose="020B0604020202020204" pitchFamily="34" charset="0"/>
              <a:buChar char="•"/>
            </a:pPr>
            <a:r>
              <a:rPr lang="en-US" sz="1400" dirty="0" smtClean="0"/>
              <a:t>Patterns are apparent</a:t>
            </a:r>
          </a:p>
          <a:p>
            <a:pPr marL="115888" indent="-115888">
              <a:buFont typeface="Arial" panose="020B0604020202020204" pitchFamily="34" charset="0"/>
              <a:buChar char="•"/>
            </a:pPr>
            <a:r>
              <a:rPr lang="en-US" sz="1400" dirty="0" smtClean="0"/>
              <a:t>PPT visuals</a:t>
            </a:r>
          </a:p>
          <a:p>
            <a:pPr marL="115888" indent="-115888">
              <a:buFont typeface="Arial" panose="020B0604020202020204" pitchFamily="34" charset="0"/>
              <a:buChar char="•"/>
            </a:pPr>
            <a:r>
              <a:rPr lang="en-US" sz="1400" dirty="0" smtClean="0"/>
              <a:t>Key policies</a:t>
            </a:r>
          </a:p>
          <a:p>
            <a:pPr marL="115888" indent="-115888">
              <a:buFont typeface="Arial" panose="020B0604020202020204" pitchFamily="34" charset="0"/>
              <a:buChar char="•"/>
            </a:pPr>
            <a:r>
              <a:rPr lang="en-US" sz="1400" dirty="0" smtClean="0"/>
              <a:t>Internally published policies</a:t>
            </a:r>
            <a:endParaRPr lang="en-US" sz="1400" dirty="0"/>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sz="1400" dirty="0" smtClean="0"/>
          </a:p>
        </p:txBody>
      </p:sp>
      <p:sp>
        <p:nvSpPr>
          <p:cNvPr id="27" name="TextBox 26"/>
          <p:cNvSpPr txBox="1"/>
          <p:nvPr/>
        </p:nvSpPr>
        <p:spPr>
          <a:xfrm>
            <a:off x="2084527" y="3255613"/>
            <a:ext cx="1573078" cy="1815882"/>
          </a:xfrm>
          <a:prstGeom prst="rect">
            <a:avLst/>
          </a:prstGeom>
          <a:noFill/>
        </p:spPr>
        <p:txBody>
          <a:bodyPr wrap="square" rtlCol="0">
            <a:spAutoFit/>
          </a:bodyPr>
          <a:lstStyle/>
          <a:p>
            <a:pPr marL="115888" indent="-115888">
              <a:buFont typeface="Arial" panose="020B0604020202020204" pitchFamily="34" charset="0"/>
              <a:buChar char="•"/>
            </a:pPr>
            <a:r>
              <a:rPr lang="en-US" sz="1400" dirty="0" smtClean="0"/>
              <a:t>All manual</a:t>
            </a:r>
          </a:p>
          <a:p>
            <a:pPr marL="115888" indent="-115888">
              <a:buFont typeface="Arial" panose="020B0604020202020204" pitchFamily="34" charset="0"/>
              <a:buChar char="•"/>
            </a:pPr>
            <a:r>
              <a:rPr lang="en-US" sz="1400" dirty="0" smtClean="0"/>
              <a:t>Very inefficient</a:t>
            </a:r>
          </a:p>
          <a:p>
            <a:pPr marL="115888" indent="-115888">
              <a:buFont typeface="Arial" panose="020B0604020202020204" pitchFamily="34" charset="0"/>
              <a:buChar char="•"/>
            </a:pPr>
            <a:r>
              <a:rPr lang="en-US" sz="1400" dirty="0" smtClean="0"/>
              <a:t>Incomplete</a:t>
            </a:r>
          </a:p>
          <a:p>
            <a:pPr marL="115888" indent="-115888">
              <a:buFont typeface="Arial" panose="020B0604020202020204" pitchFamily="34" charset="0"/>
              <a:buChar char="•"/>
            </a:pPr>
            <a:r>
              <a:rPr lang="en-US" sz="1400" dirty="0" smtClean="0"/>
              <a:t>Immeasurable</a:t>
            </a:r>
          </a:p>
          <a:p>
            <a:pPr marL="115888" indent="-115888">
              <a:buFont typeface="Arial" panose="020B0604020202020204" pitchFamily="34" charset="0"/>
              <a:buChar char="•"/>
            </a:pPr>
            <a:r>
              <a:rPr lang="en-US" sz="1400" dirty="0" smtClean="0"/>
              <a:t>Limited coverage</a:t>
            </a:r>
          </a:p>
          <a:p>
            <a:pPr marL="115888" indent="-115888">
              <a:buFont typeface="Arial" panose="020B0604020202020204" pitchFamily="34" charset="0"/>
              <a:buChar char="•"/>
            </a:pPr>
            <a:r>
              <a:rPr lang="en-US" sz="1400" dirty="0" smtClean="0"/>
              <a:t>No policy</a:t>
            </a:r>
          </a:p>
          <a:p>
            <a:pPr marL="115888" indent="-115888">
              <a:buFont typeface="Arial" panose="020B0604020202020204" pitchFamily="34" charset="0"/>
              <a:buChar char="•"/>
            </a:pPr>
            <a:endParaRPr lang="en-US" sz="1400" dirty="0" smtClean="0"/>
          </a:p>
        </p:txBody>
      </p:sp>
      <p:sp>
        <p:nvSpPr>
          <p:cNvPr id="28" name="TextBox 27"/>
          <p:cNvSpPr txBox="1"/>
          <p:nvPr/>
        </p:nvSpPr>
        <p:spPr>
          <a:xfrm>
            <a:off x="472701" y="1781007"/>
            <a:ext cx="993826" cy="523220"/>
          </a:xfrm>
          <a:prstGeom prst="rect">
            <a:avLst/>
          </a:prstGeom>
          <a:noFill/>
        </p:spPr>
        <p:txBody>
          <a:bodyPr wrap="square" rtlCol="0">
            <a:spAutoFit/>
          </a:bodyPr>
          <a:lstStyle/>
          <a:p>
            <a:r>
              <a:rPr lang="en-US" sz="1400" b="1" dirty="0" smtClean="0">
                <a:solidFill>
                  <a:srgbClr val="C00000"/>
                </a:solidFill>
              </a:rPr>
              <a:t>Level of Maturity</a:t>
            </a:r>
            <a:endParaRPr lang="en-US" sz="1400" b="1" dirty="0">
              <a:solidFill>
                <a:srgbClr val="C00000"/>
              </a:solidFill>
            </a:endParaRPr>
          </a:p>
        </p:txBody>
      </p:sp>
      <p:sp>
        <p:nvSpPr>
          <p:cNvPr id="29" name="TextBox 28"/>
          <p:cNvSpPr txBox="1"/>
          <p:nvPr/>
        </p:nvSpPr>
        <p:spPr>
          <a:xfrm>
            <a:off x="7702662" y="5477356"/>
            <a:ext cx="798162" cy="307777"/>
          </a:xfrm>
          <a:prstGeom prst="rect">
            <a:avLst/>
          </a:prstGeom>
          <a:noFill/>
        </p:spPr>
        <p:txBody>
          <a:bodyPr wrap="square" rtlCol="0">
            <a:spAutoFit/>
          </a:bodyPr>
          <a:lstStyle/>
          <a:p>
            <a:r>
              <a:rPr lang="en-US" sz="1400" b="1" dirty="0" smtClean="0">
                <a:solidFill>
                  <a:srgbClr val="C00000"/>
                </a:solidFill>
              </a:rPr>
              <a:t>Phase</a:t>
            </a:r>
            <a:endParaRPr lang="en-US" sz="1400" b="1" dirty="0">
              <a:solidFill>
                <a:srgbClr val="C00000"/>
              </a:solidFill>
            </a:endParaRPr>
          </a:p>
        </p:txBody>
      </p:sp>
      <p:sp>
        <p:nvSpPr>
          <p:cNvPr id="30" name="Oval 29"/>
          <p:cNvSpPr/>
          <p:nvPr/>
        </p:nvSpPr>
        <p:spPr bwMode="auto">
          <a:xfrm>
            <a:off x="5695624" y="2394348"/>
            <a:ext cx="325464" cy="3194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MS PGothic" pitchFamily="34" charset="-128"/>
              </a:rPr>
              <a:t>X</a:t>
            </a:r>
          </a:p>
        </p:txBody>
      </p:sp>
      <p:sp>
        <p:nvSpPr>
          <p:cNvPr id="31" name="Slide Number Placeholder 3"/>
          <p:cNvSpPr>
            <a:spLocks noGrp="1"/>
          </p:cNvSpPr>
          <p:nvPr>
            <p:ph type="sldNum" sz="quarter" idx="10"/>
          </p:nvPr>
        </p:nvSpPr>
        <p:spPr>
          <a:xfrm>
            <a:off x="476250" y="6248400"/>
            <a:ext cx="465138" cy="457200"/>
          </a:xfrm>
        </p:spPr>
        <p:txBody>
          <a:bodyPr/>
          <a:lstStyle/>
          <a:p>
            <a:pPr>
              <a:defRPr/>
            </a:pPr>
            <a:fld id="{E0F9F956-84A8-4035-81A5-45AA598EB10D}" type="slidenum">
              <a:rPr lang="en-US" smtClean="0"/>
              <a:pPr>
                <a:defRPr/>
              </a:pPr>
              <a:t>31</a:t>
            </a:fld>
            <a:endParaRPr lang="en-US" dirty="0"/>
          </a:p>
        </p:txBody>
      </p:sp>
    </p:spTree>
    <p:extLst>
      <p:ext uri="{BB962C8B-B14F-4D97-AF65-F5344CB8AC3E}">
        <p14:creationId xmlns:p14="http://schemas.microsoft.com/office/powerpoint/2010/main" val="26941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P spid="27"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Makes This Program So Lean</a:t>
            </a:r>
            <a:r>
              <a:rPr lang="en-US" dirty="0"/>
              <a:t>?</a:t>
            </a:r>
          </a:p>
        </p:txBody>
      </p:sp>
      <p:sp>
        <p:nvSpPr>
          <p:cNvPr id="3" name="Content Placeholder 2"/>
          <p:cNvSpPr>
            <a:spLocks noGrp="1"/>
          </p:cNvSpPr>
          <p:nvPr>
            <p:ph idx="1"/>
          </p:nvPr>
        </p:nvSpPr>
        <p:spPr>
          <a:xfrm>
            <a:off x="454025" y="1143000"/>
            <a:ext cx="8223250" cy="4659313"/>
          </a:xfrm>
        </p:spPr>
        <p:txBody>
          <a:bodyPr>
            <a:normAutofit fontScale="92500" lnSpcReduction="10000"/>
          </a:bodyPr>
          <a:lstStyle/>
          <a:p>
            <a:r>
              <a:rPr lang="en-US" dirty="0" smtClean="0"/>
              <a:t>Core PSG group consists of a minimum of 3 people</a:t>
            </a:r>
          </a:p>
          <a:p>
            <a:pPr marL="803275" lvl="1" indent="-457200">
              <a:buFont typeface="+mj-lt"/>
              <a:buAutoNum type="arabicPeriod"/>
            </a:pPr>
            <a:r>
              <a:rPr lang="en-US" dirty="0" smtClean="0"/>
              <a:t>Sr. Director (Prior CSO)</a:t>
            </a:r>
          </a:p>
          <a:p>
            <a:pPr marL="803275" lvl="1" indent="-457200">
              <a:buFont typeface="+mj-lt"/>
              <a:buAutoNum type="arabicPeriod"/>
            </a:pPr>
            <a:r>
              <a:rPr lang="en-US" dirty="0" smtClean="0"/>
              <a:t>Security Review Expert (PSA)</a:t>
            </a:r>
          </a:p>
          <a:p>
            <a:pPr marL="803275" lvl="1" indent="-457200">
              <a:buFont typeface="+mj-lt"/>
              <a:buAutoNum type="arabicPeriod"/>
            </a:pPr>
            <a:r>
              <a:rPr lang="en-US" dirty="0" smtClean="0"/>
              <a:t>PSIRT / Program Manager (PSA)</a:t>
            </a:r>
          </a:p>
          <a:p>
            <a:r>
              <a:rPr lang="en-US" dirty="0" smtClean="0"/>
              <a:t>Extended team is from co-located architects (46+) giving 10%-20% of their time, as opposed to having a core team of 20+ full-time PSAs (typical)</a:t>
            </a:r>
          </a:p>
          <a:p>
            <a:r>
              <a:rPr lang="en-US" dirty="0" smtClean="0"/>
              <a:t>SDL includes PSIRT, which is unusual in this industry</a:t>
            </a:r>
          </a:p>
          <a:p>
            <a:r>
              <a:rPr lang="en-US" dirty="0" smtClean="0"/>
              <a:t>Budget</a:t>
            </a:r>
          </a:p>
          <a:p>
            <a:pPr lvl="1"/>
            <a:r>
              <a:rPr lang="en-US" dirty="0"/>
              <a:t>PSC </a:t>
            </a:r>
            <a:r>
              <a:rPr lang="en-US" dirty="0" smtClean="0"/>
              <a:t>get their </a:t>
            </a:r>
            <a:r>
              <a:rPr lang="en-US" dirty="0"/>
              <a:t>travel budget from their BUs, not the PSG</a:t>
            </a:r>
          </a:p>
          <a:p>
            <a:pPr lvl="1"/>
            <a:r>
              <a:rPr lang="en-US" dirty="0" smtClean="0"/>
              <a:t>Cost of security tools and 3</a:t>
            </a:r>
            <a:r>
              <a:rPr lang="en-US" baseline="30000" dirty="0" smtClean="0"/>
              <a:t>rd</a:t>
            </a:r>
            <a:r>
              <a:rPr lang="en-US" dirty="0" smtClean="0"/>
              <a:t> party reviews included in combined Dev. BU budgets</a:t>
            </a:r>
          </a:p>
          <a:p>
            <a:r>
              <a:rPr lang="en-US" dirty="0" smtClean="0"/>
              <a:t>Leverage free / open source tools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32</a:t>
            </a:fld>
            <a:endParaRPr lang="en-US" dirty="0"/>
          </a:p>
        </p:txBody>
      </p:sp>
    </p:spTree>
    <p:extLst>
      <p:ext uri="{BB962C8B-B14F-4D97-AF65-F5344CB8AC3E}">
        <p14:creationId xmlns:p14="http://schemas.microsoft.com/office/powerpoint/2010/main" val="21532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Wish I Had Known </a:t>
            </a:r>
            <a:r>
              <a:rPr lang="en-US" dirty="0" smtClean="0"/>
              <a:t>(Tips</a:t>
            </a:r>
            <a:r>
              <a:rPr lang="en-US" dirty="0"/>
              <a:t>)</a:t>
            </a:r>
          </a:p>
        </p:txBody>
      </p:sp>
      <p:sp>
        <p:nvSpPr>
          <p:cNvPr id="3" name="Content Placeholder 2"/>
          <p:cNvSpPr>
            <a:spLocks noGrp="1"/>
          </p:cNvSpPr>
          <p:nvPr>
            <p:ph idx="1"/>
          </p:nvPr>
        </p:nvSpPr>
        <p:spPr>
          <a:xfrm>
            <a:off x="454025" y="1143000"/>
            <a:ext cx="8223250" cy="4659313"/>
          </a:xfrm>
        </p:spPr>
        <p:txBody>
          <a:bodyPr>
            <a:normAutofit/>
          </a:bodyPr>
          <a:lstStyle/>
          <a:p>
            <a:r>
              <a:rPr lang="en-US" dirty="0" smtClean="0"/>
              <a:t>Before purchasing and deploying in IT, ask 3</a:t>
            </a:r>
            <a:r>
              <a:rPr lang="en-US" baseline="30000" dirty="0" smtClean="0"/>
              <a:t>rd</a:t>
            </a:r>
            <a:r>
              <a:rPr lang="en-US" dirty="0" smtClean="0"/>
              <a:t> party software providers about their SDL</a:t>
            </a:r>
          </a:p>
          <a:p>
            <a:pPr lvl="1"/>
            <a:r>
              <a:rPr lang="en-US" dirty="0" smtClean="0"/>
              <a:t>If they don’t have one, then big </a:t>
            </a:r>
            <a:r>
              <a:rPr lang="en-US" b="1" dirty="0" smtClean="0">
                <a:solidFill>
                  <a:srgbClr val="FF0000"/>
                </a:solidFill>
              </a:rPr>
              <a:t>red</a:t>
            </a:r>
            <a:r>
              <a:rPr lang="en-US" dirty="0" smtClean="0"/>
              <a:t> flag</a:t>
            </a:r>
          </a:p>
          <a:p>
            <a:r>
              <a:rPr lang="en-US" dirty="0" smtClean="0"/>
              <a:t>Running a PSG Team</a:t>
            </a:r>
          </a:p>
          <a:p>
            <a:pPr lvl="1"/>
            <a:r>
              <a:rPr lang="en-US" dirty="0" smtClean="0"/>
              <a:t>New </a:t>
            </a:r>
            <a:r>
              <a:rPr lang="en-US" dirty="0"/>
              <a:t>PSCs must get upper management </a:t>
            </a:r>
            <a:r>
              <a:rPr lang="en-US" dirty="0" smtClean="0"/>
              <a:t>approval (GM)</a:t>
            </a:r>
            <a:endParaRPr lang="en-US" dirty="0"/>
          </a:p>
          <a:p>
            <a:pPr lvl="1"/>
            <a:r>
              <a:rPr lang="en-US" dirty="0" smtClean="0"/>
              <a:t>Training vs. Mentoring</a:t>
            </a:r>
          </a:p>
          <a:p>
            <a:pPr lvl="1"/>
            <a:r>
              <a:rPr lang="en-US" dirty="0" smtClean="0"/>
              <a:t>Bi-weekly Business vs. Technical Meetings</a:t>
            </a:r>
          </a:p>
          <a:p>
            <a:pPr lvl="1"/>
            <a:r>
              <a:rPr lang="en-US" dirty="0"/>
              <a:t>2x </a:t>
            </a:r>
            <a:r>
              <a:rPr lang="en-US" dirty="0" smtClean="0"/>
              <a:t>weekly </a:t>
            </a:r>
            <a:r>
              <a:rPr lang="en-US" dirty="0"/>
              <a:t>PSG Staff Meetings (2 hours each)</a:t>
            </a:r>
          </a:p>
          <a:p>
            <a:pPr lvl="1"/>
            <a:r>
              <a:rPr lang="en-US" dirty="0" smtClean="0"/>
              <a:t>Must have published policies</a:t>
            </a:r>
          </a:p>
          <a:p>
            <a:pPr lvl="2"/>
            <a:r>
              <a:rPr lang="en-US" dirty="0" smtClean="0"/>
              <a:t>SDL</a:t>
            </a:r>
          </a:p>
          <a:p>
            <a:pPr lvl="2"/>
            <a:r>
              <a:rPr lang="en-US" dirty="0" smtClean="0"/>
              <a:t>PSIRT &amp; Security Bulletin Templates</a:t>
            </a:r>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33</a:t>
            </a:fld>
            <a:endParaRPr lang="en-US" dirty="0"/>
          </a:p>
        </p:txBody>
      </p:sp>
      <p:pic>
        <p:nvPicPr>
          <p:cNvPr id="1026" name="Picture 2" descr="http://info.routeone.com/Portals/115541/images/RedFlag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600003"/>
            <a:ext cx="847725" cy="94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64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The Reward</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34</a:t>
            </a:fld>
            <a:endParaRPr lang="en-US" dirty="0"/>
          </a:p>
        </p:txBody>
      </p:sp>
      <p:pic>
        <p:nvPicPr>
          <p:cNvPr id="4099" name="Picture 3" descr="C:\Users\htoomey\Documents\Google Drive\Running\2013\130101 Texas Marathon\Pics\IMG_1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82980"/>
            <a:ext cx="6248400" cy="46863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2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Punishment Without …</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35</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84562"/>
            <a:ext cx="4700261" cy="476416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45" y="1009185"/>
            <a:ext cx="4725055" cy="471491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6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31" y="3951011"/>
            <a:ext cx="1287270" cy="165960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867" y="3909848"/>
            <a:ext cx="1289140" cy="170076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7630" y="3951011"/>
            <a:ext cx="1251289" cy="165960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8657" y="3868580"/>
            <a:ext cx="1257333" cy="174203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4262" y="3934171"/>
            <a:ext cx="1281657" cy="167644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Box 17"/>
          <p:cNvSpPr txBox="1">
            <a:spLocks noChangeArrowheads="1"/>
          </p:cNvSpPr>
          <p:nvPr/>
        </p:nvSpPr>
        <p:spPr bwMode="auto">
          <a:xfrm>
            <a:off x="478930" y="3406618"/>
            <a:ext cx="5287962" cy="46196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b="1" dirty="0"/>
              <a:t>Think Like a Hacker and Adversary</a:t>
            </a: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660" y="3868580"/>
            <a:ext cx="1297965" cy="174203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Recommended </a:t>
            </a:r>
            <a:r>
              <a:rPr lang="en-US" dirty="0"/>
              <a:t>Reading </a:t>
            </a:r>
            <a:r>
              <a:rPr lang="en-US" dirty="0" smtClean="0"/>
              <a:t>List</a:t>
            </a:r>
            <a:endParaRPr lang="en-US" dirty="0"/>
          </a:p>
        </p:txBody>
      </p:sp>
      <p:sp>
        <p:nvSpPr>
          <p:cNvPr id="23" name="Slide Number Placeholder 4"/>
          <p:cNvSpPr>
            <a:spLocks noGrp="1"/>
          </p:cNvSpPr>
          <p:nvPr>
            <p:ph type="sldNum" sz="quarter" idx="4294967295"/>
          </p:nvPr>
        </p:nvSpPr>
        <p:spPr>
          <a:xfrm>
            <a:off x="504825" y="6464300"/>
            <a:ext cx="455613" cy="215900"/>
          </a:xfrm>
          <a:prstGeom prst="rect">
            <a:avLst/>
          </a:prstGeom>
        </p:spPr>
        <p:txBody>
          <a:bodyPr/>
          <a:lstStyle/>
          <a:p>
            <a:pPr>
              <a:defRPr/>
            </a:pPr>
            <a:fld id="{60DFD3EF-C685-44A9-8587-C8B56598DECC}" type="slidenum">
              <a:rPr lang="en-US" smtClean="0"/>
              <a:pPr>
                <a:defRPr/>
              </a:pPr>
              <a:t>36</a:t>
            </a:fld>
            <a:endParaRPr lang="en-US" dirty="0"/>
          </a:p>
        </p:txBody>
      </p:sp>
      <p:sp>
        <p:nvSpPr>
          <p:cNvPr id="24" name="Date Placeholder 3"/>
          <p:cNvSpPr>
            <a:spLocks noGrp="1"/>
          </p:cNvSpPr>
          <p:nvPr>
            <p:ph type="dt" sz="quarter" idx="4294967295"/>
          </p:nvPr>
        </p:nvSpPr>
        <p:spPr>
          <a:xfrm>
            <a:off x="3621088" y="6464300"/>
            <a:ext cx="19050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E4040AA-9A5A-4EA3-97A7-0F41DED95C3D}" type="datetime4">
              <a:rPr lang="en-US" sz="1000" smtClean="0"/>
              <a:pPr/>
              <a:t>November 6, 2013</a:t>
            </a:fld>
            <a:endParaRPr lang="en-US" sz="1000" dirty="0" smtClean="0"/>
          </a:p>
        </p:txBody>
      </p:sp>
      <p:pic>
        <p:nvPicPr>
          <p:cNvPr id="3789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8522" y="1628585"/>
            <a:ext cx="1204141" cy="159562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8609" y="1626736"/>
            <a:ext cx="1261658" cy="159377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1679" y="1633243"/>
            <a:ext cx="1237553" cy="16065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6395" y="1634150"/>
            <a:ext cx="1288235" cy="157837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Box 18"/>
          <p:cNvSpPr txBox="1">
            <a:spLocks noChangeArrowheads="1"/>
          </p:cNvSpPr>
          <p:nvPr/>
        </p:nvSpPr>
        <p:spPr bwMode="auto">
          <a:xfrm>
            <a:off x="457200" y="1066800"/>
            <a:ext cx="4821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b="1" dirty="0"/>
              <a:t>Security Development </a:t>
            </a:r>
            <a:r>
              <a:rPr lang="en-US" b="1" dirty="0">
                <a:solidFill>
                  <a:schemeClr val="bg1"/>
                </a:solidFill>
              </a:rPr>
              <a:t>Lifecycle</a:t>
            </a:r>
          </a:p>
        </p:txBody>
      </p:sp>
      <p:pic>
        <p:nvPicPr>
          <p:cNvPr id="1026" name="imgBlkFront" descr="http://ecx.images-amazon.com/images/I/51OG3oSyIcL._SY344_BO1,204,203,200_.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531" y="1646955"/>
            <a:ext cx="1243726" cy="156637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92813" y="1650661"/>
            <a:ext cx="1286673" cy="157355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8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32" presetClass="emph" presetSubtype="0" fill="hold" nodeType="afterEffect">
                                  <p:stCondLst>
                                    <p:cond delay="500"/>
                                  </p:stCondLst>
                                  <p:childTnLst>
                                    <p:animRot by="120000">
                                      <p:cBhvr>
                                        <p:cTn id="11" dur="100" fill="hold">
                                          <p:stCondLst>
                                            <p:cond delay="0"/>
                                          </p:stCondLst>
                                        </p:cTn>
                                        <p:tgtEl>
                                          <p:spTgt spid="1026"/>
                                        </p:tgtEl>
                                        <p:attrNameLst>
                                          <p:attrName>r</p:attrName>
                                        </p:attrNameLst>
                                      </p:cBhvr>
                                    </p:animRot>
                                    <p:animRot by="-240000">
                                      <p:cBhvr>
                                        <p:cTn id="12" dur="200" fill="hold">
                                          <p:stCondLst>
                                            <p:cond delay="200"/>
                                          </p:stCondLst>
                                        </p:cTn>
                                        <p:tgtEl>
                                          <p:spTgt spid="1026"/>
                                        </p:tgtEl>
                                        <p:attrNameLst>
                                          <p:attrName>r</p:attrName>
                                        </p:attrNameLst>
                                      </p:cBhvr>
                                    </p:animRot>
                                    <p:animRot by="240000">
                                      <p:cBhvr>
                                        <p:cTn id="13" dur="200" fill="hold">
                                          <p:stCondLst>
                                            <p:cond delay="400"/>
                                          </p:stCondLst>
                                        </p:cTn>
                                        <p:tgtEl>
                                          <p:spTgt spid="1026"/>
                                        </p:tgtEl>
                                        <p:attrNameLst>
                                          <p:attrName>r</p:attrName>
                                        </p:attrNameLst>
                                      </p:cBhvr>
                                    </p:animRot>
                                    <p:animRot by="-240000">
                                      <p:cBhvr>
                                        <p:cTn id="14" dur="200" fill="hold">
                                          <p:stCondLst>
                                            <p:cond delay="600"/>
                                          </p:stCondLst>
                                        </p:cTn>
                                        <p:tgtEl>
                                          <p:spTgt spid="1026"/>
                                        </p:tgtEl>
                                        <p:attrNameLst>
                                          <p:attrName>r</p:attrName>
                                        </p:attrNameLst>
                                      </p:cBhvr>
                                    </p:animRot>
                                    <p:animRot by="120000">
                                      <p:cBhvr>
                                        <p:cTn id="15" dur="200" fill="hold">
                                          <p:stCondLst>
                                            <p:cond delay="800"/>
                                          </p:stCondLst>
                                        </p:cTn>
                                        <p:tgtEl>
                                          <p:spTgt spid="1026"/>
                                        </p:tgtEl>
                                        <p:attrNameLst>
                                          <p:attrName>r</p:attrName>
                                        </p:attrNameLst>
                                      </p:cBhvr>
                                    </p:animRot>
                                  </p:childTnLst>
                                </p:cTn>
                              </p:par>
                            </p:childTnLst>
                          </p:cTn>
                        </p:par>
                        <p:par>
                          <p:cTn id="16" fill="hold">
                            <p:stCondLst>
                              <p:cond delay="3000"/>
                            </p:stCondLst>
                            <p:childTnLst>
                              <p:par>
                                <p:cTn id="17" presetID="2" presetClass="entr" presetSubtype="2" fill="hold" nodeType="afterEffect">
                                  <p:stCondLst>
                                    <p:cond delay="1000"/>
                                  </p:stCondLst>
                                  <p:childTnLst>
                                    <p:set>
                                      <p:cBhvr>
                                        <p:cTn id="18" dur="1" fill="hold">
                                          <p:stCondLst>
                                            <p:cond delay="0"/>
                                          </p:stCondLst>
                                        </p:cTn>
                                        <p:tgtEl>
                                          <p:spTgt spid="37898"/>
                                        </p:tgtEl>
                                        <p:attrNameLst>
                                          <p:attrName>style.visibility</p:attrName>
                                        </p:attrNameLst>
                                      </p:cBhvr>
                                      <p:to>
                                        <p:strVal val="visible"/>
                                      </p:to>
                                    </p:set>
                                    <p:anim calcmode="lin" valueType="num">
                                      <p:cBhvr additive="base">
                                        <p:cTn id="19" dur="500" fill="hold"/>
                                        <p:tgtEl>
                                          <p:spTgt spid="37898"/>
                                        </p:tgtEl>
                                        <p:attrNameLst>
                                          <p:attrName>ppt_x</p:attrName>
                                        </p:attrNameLst>
                                      </p:cBhvr>
                                      <p:tavLst>
                                        <p:tav tm="0">
                                          <p:val>
                                            <p:strVal val="1+#ppt_w/2"/>
                                          </p:val>
                                        </p:tav>
                                        <p:tav tm="100000">
                                          <p:val>
                                            <p:strVal val="#ppt_x"/>
                                          </p:val>
                                        </p:tav>
                                      </p:tavLst>
                                    </p:anim>
                                    <p:anim calcmode="lin" valueType="num">
                                      <p:cBhvr additive="base">
                                        <p:cTn id="20" dur="500" fill="hold"/>
                                        <p:tgtEl>
                                          <p:spTgt spid="37898"/>
                                        </p:tgtEl>
                                        <p:attrNameLst>
                                          <p:attrName>ppt_y</p:attrName>
                                        </p:attrNameLst>
                                      </p:cBhvr>
                                      <p:tavLst>
                                        <p:tav tm="0">
                                          <p:val>
                                            <p:strVal val="#ppt_y"/>
                                          </p:val>
                                        </p:tav>
                                        <p:tav tm="100000">
                                          <p:val>
                                            <p:strVal val="#ppt_y"/>
                                          </p:val>
                                        </p:tav>
                                      </p:tavLst>
                                    </p:anim>
                                  </p:childTnLst>
                                </p:cTn>
                              </p:par>
                            </p:childTnLst>
                          </p:cTn>
                        </p:par>
                        <p:par>
                          <p:cTn id="21" fill="hold">
                            <p:stCondLst>
                              <p:cond delay="4500"/>
                            </p:stCondLst>
                            <p:childTnLst>
                              <p:par>
                                <p:cTn id="22" presetID="2" presetClass="entr" presetSubtype="2" fill="hold" nodeType="afterEffect">
                                  <p:stCondLst>
                                    <p:cond delay="10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2" presetClass="entr" presetSubtype="2" fill="hold" nodeType="afterEffect">
                                  <p:stCondLst>
                                    <p:cond delay="1000"/>
                                  </p:stCondLst>
                                  <p:childTnLst>
                                    <p:set>
                                      <p:cBhvr>
                                        <p:cTn id="28" dur="1" fill="hold">
                                          <p:stCondLst>
                                            <p:cond delay="0"/>
                                          </p:stCondLst>
                                        </p:cTn>
                                        <p:tgtEl>
                                          <p:spTgt spid="37894"/>
                                        </p:tgtEl>
                                        <p:attrNameLst>
                                          <p:attrName>style.visibility</p:attrName>
                                        </p:attrNameLst>
                                      </p:cBhvr>
                                      <p:to>
                                        <p:strVal val="visible"/>
                                      </p:to>
                                    </p:set>
                                    <p:anim calcmode="lin" valueType="num">
                                      <p:cBhvr additive="base">
                                        <p:cTn id="29" dur="500" fill="hold"/>
                                        <p:tgtEl>
                                          <p:spTgt spid="37894"/>
                                        </p:tgtEl>
                                        <p:attrNameLst>
                                          <p:attrName>ppt_x</p:attrName>
                                        </p:attrNameLst>
                                      </p:cBhvr>
                                      <p:tavLst>
                                        <p:tav tm="0">
                                          <p:val>
                                            <p:strVal val="1+#ppt_w/2"/>
                                          </p:val>
                                        </p:tav>
                                        <p:tav tm="100000">
                                          <p:val>
                                            <p:strVal val="#ppt_x"/>
                                          </p:val>
                                        </p:tav>
                                      </p:tavLst>
                                    </p:anim>
                                    <p:anim calcmode="lin" valueType="num">
                                      <p:cBhvr additive="base">
                                        <p:cTn id="30" dur="500" fill="hold"/>
                                        <p:tgtEl>
                                          <p:spTgt spid="37894"/>
                                        </p:tgtEl>
                                        <p:attrNameLst>
                                          <p:attrName>ppt_y</p:attrName>
                                        </p:attrNameLst>
                                      </p:cBhvr>
                                      <p:tavLst>
                                        <p:tav tm="0">
                                          <p:val>
                                            <p:strVal val="#ppt_y"/>
                                          </p:val>
                                        </p:tav>
                                        <p:tav tm="100000">
                                          <p:val>
                                            <p:strVal val="#ppt_y"/>
                                          </p:val>
                                        </p:tav>
                                      </p:tavLst>
                                    </p:anim>
                                  </p:childTnLst>
                                </p:cTn>
                              </p:par>
                            </p:childTnLst>
                          </p:cTn>
                        </p:par>
                        <p:par>
                          <p:cTn id="31" fill="hold">
                            <p:stCondLst>
                              <p:cond delay="7500"/>
                            </p:stCondLst>
                            <p:childTnLst>
                              <p:par>
                                <p:cTn id="32" presetID="2" presetClass="entr" presetSubtype="2" fill="hold" nodeType="afterEffect">
                                  <p:stCondLst>
                                    <p:cond delay="1000"/>
                                  </p:stCondLst>
                                  <p:childTnLst>
                                    <p:set>
                                      <p:cBhvr>
                                        <p:cTn id="33" dur="1" fill="hold">
                                          <p:stCondLst>
                                            <p:cond delay="0"/>
                                          </p:stCondLst>
                                        </p:cTn>
                                        <p:tgtEl>
                                          <p:spTgt spid="37896"/>
                                        </p:tgtEl>
                                        <p:attrNameLst>
                                          <p:attrName>style.visibility</p:attrName>
                                        </p:attrNameLst>
                                      </p:cBhvr>
                                      <p:to>
                                        <p:strVal val="visible"/>
                                      </p:to>
                                    </p:set>
                                    <p:anim calcmode="lin" valueType="num">
                                      <p:cBhvr additive="base">
                                        <p:cTn id="34" dur="500" fill="hold"/>
                                        <p:tgtEl>
                                          <p:spTgt spid="37896"/>
                                        </p:tgtEl>
                                        <p:attrNameLst>
                                          <p:attrName>ppt_x</p:attrName>
                                        </p:attrNameLst>
                                      </p:cBhvr>
                                      <p:tavLst>
                                        <p:tav tm="0">
                                          <p:val>
                                            <p:strVal val="1+#ppt_w/2"/>
                                          </p:val>
                                        </p:tav>
                                        <p:tav tm="100000">
                                          <p:val>
                                            <p:strVal val="#ppt_x"/>
                                          </p:val>
                                        </p:tav>
                                      </p:tavLst>
                                    </p:anim>
                                    <p:anim calcmode="lin" valueType="num">
                                      <p:cBhvr additive="base">
                                        <p:cTn id="35" dur="500" fill="hold"/>
                                        <p:tgtEl>
                                          <p:spTgt spid="37896"/>
                                        </p:tgtEl>
                                        <p:attrNameLst>
                                          <p:attrName>ppt_y</p:attrName>
                                        </p:attrNameLst>
                                      </p:cBhvr>
                                      <p:tavLst>
                                        <p:tav tm="0">
                                          <p:val>
                                            <p:strVal val="#ppt_y"/>
                                          </p:val>
                                        </p:tav>
                                        <p:tav tm="100000">
                                          <p:val>
                                            <p:strVal val="#ppt_y"/>
                                          </p:val>
                                        </p:tav>
                                      </p:tavLst>
                                    </p:anim>
                                  </p:childTnLst>
                                </p:cTn>
                              </p:par>
                            </p:childTnLst>
                          </p:cTn>
                        </p:par>
                        <p:par>
                          <p:cTn id="36" fill="hold">
                            <p:stCondLst>
                              <p:cond delay="9000"/>
                            </p:stCondLst>
                            <p:childTnLst>
                              <p:par>
                                <p:cTn id="37" presetID="2" presetClass="entr" presetSubtype="2" fill="hold" nodeType="afterEffect">
                                  <p:stCondLst>
                                    <p:cond delay="1000"/>
                                  </p:stCondLst>
                                  <p:childTnLst>
                                    <p:set>
                                      <p:cBhvr>
                                        <p:cTn id="38" dur="1" fill="hold">
                                          <p:stCondLst>
                                            <p:cond delay="0"/>
                                          </p:stCondLst>
                                        </p:cTn>
                                        <p:tgtEl>
                                          <p:spTgt spid="37895"/>
                                        </p:tgtEl>
                                        <p:attrNameLst>
                                          <p:attrName>style.visibility</p:attrName>
                                        </p:attrNameLst>
                                      </p:cBhvr>
                                      <p:to>
                                        <p:strVal val="visible"/>
                                      </p:to>
                                    </p:set>
                                    <p:anim calcmode="lin" valueType="num">
                                      <p:cBhvr additive="base">
                                        <p:cTn id="39" dur="500" fill="hold"/>
                                        <p:tgtEl>
                                          <p:spTgt spid="37895"/>
                                        </p:tgtEl>
                                        <p:attrNameLst>
                                          <p:attrName>ppt_x</p:attrName>
                                        </p:attrNameLst>
                                      </p:cBhvr>
                                      <p:tavLst>
                                        <p:tav tm="0">
                                          <p:val>
                                            <p:strVal val="1+#ppt_w/2"/>
                                          </p:val>
                                        </p:tav>
                                        <p:tav tm="100000">
                                          <p:val>
                                            <p:strVal val="#ppt_x"/>
                                          </p:val>
                                        </p:tav>
                                      </p:tavLst>
                                    </p:anim>
                                    <p:anim calcmode="lin" valueType="num">
                                      <p:cBhvr additive="base">
                                        <p:cTn id="40" dur="500" fill="hold"/>
                                        <p:tgtEl>
                                          <p:spTgt spid="37895"/>
                                        </p:tgtEl>
                                        <p:attrNameLst>
                                          <p:attrName>ppt_y</p:attrName>
                                        </p:attrNameLst>
                                      </p:cBhvr>
                                      <p:tavLst>
                                        <p:tav tm="0">
                                          <p:val>
                                            <p:strVal val="#ppt_y"/>
                                          </p:val>
                                        </p:tav>
                                        <p:tav tm="100000">
                                          <p:val>
                                            <p:strVal val="#ppt_y"/>
                                          </p:val>
                                        </p:tav>
                                      </p:tavLst>
                                    </p:anim>
                                  </p:childTnLst>
                                </p:cTn>
                              </p:par>
                            </p:childTnLst>
                          </p:cTn>
                        </p:par>
                        <p:par>
                          <p:cTn id="41" fill="hold">
                            <p:stCondLst>
                              <p:cond delay="10500"/>
                            </p:stCondLst>
                            <p:childTnLst>
                              <p:par>
                                <p:cTn id="42" presetID="1" presetClass="entr" presetSubtype="0" fill="hold" grpId="0" nodeType="afterEffect">
                                  <p:stCondLst>
                                    <p:cond delay="500"/>
                                  </p:stCondLst>
                                  <p:childTnLst>
                                    <p:set>
                                      <p:cBhvr>
                                        <p:cTn id="43" dur="1" fill="hold">
                                          <p:stCondLst>
                                            <p:cond delay="0"/>
                                          </p:stCondLst>
                                        </p:cTn>
                                        <p:tgtEl>
                                          <p:spTgt spid="37905"/>
                                        </p:tgtEl>
                                        <p:attrNameLst>
                                          <p:attrName>style.visibility</p:attrName>
                                        </p:attrNameLst>
                                      </p:cBhvr>
                                      <p:to>
                                        <p:strVal val="visible"/>
                                      </p:to>
                                    </p:set>
                                  </p:childTnLst>
                                </p:cTn>
                              </p:par>
                            </p:childTnLst>
                          </p:cTn>
                        </p:par>
                        <p:par>
                          <p:cTn id="44" fill="hold">
                            <p:stCondLst>
                              <p:cond delay="11000"/>
                            </p:stCondLst>
                            <p:childTnLst>
                              <p:par>
                                <p:cTn id="45" presetID="2" presetClass="entr" presetSubtype="2" fill="hold" nodeType="afterEffect">
                                  <p:stCondLst>
                                    <p:cond delay="1000"/>
                                  </p:stCondLst>
                                  <p:childTnLst>
                                    <p:set>
                                      <p:cBhvr>
                                        <p:cTn id="46" dur="1" fill="hold">
                                          <p:stCondLst>
                                            <p:cond delay="0"/>
                                          </p:stCondLst>
                                        </p:cTn>
                                        <p:tgtEl>
                                          <p:spTgt spid="37899"/>
                                        </p:tgtEl>
                                        <p:attrNameLst>
                                          <p:attrName>style.visibility</p:attrName>
                                        </p:attrNameLst>
                                      </p:cBhvr>
                                      <p:to>
                                        <p:strVal val="visible"/>
                                      </p:to>
                                    </p:set>
                                    <p:anim calcmode="lin" valueType="num">
                                      <p:cBhvr additive="base">
                                        <p:cTn id="47" dur="500" fill="hold"/>
                                        <p:tgtEl>
                                          <p:spTgt spid="37899"/>
                                        </p:tgtEl>
                                        <p:attrNameLst>
                                          <p:attrName>ppt_x</p:attrName>
                                        </p:attrNameLst>
                                      </p:cBhvr>
                                      <p:tavLst>
                                        <p:tav tm="0">
                                          <p:val>
                                            <p:strVal val="1+#ppt_w/2"/>
                                          </p:val>
                                        </p:tav>
                                        <p:tav tm="100000">
                                          <p:val>
                                            <p:strVal val="#ppt_x"/>
                                          </p:val>
                                        </p:tav>
                                      </p:tavLst>
                                    </p:anim>
                                    <p:anim calcmode="lin" valueType="num">
                                      <p:cBhvr additive="base">
                                        <p:cTn id="48" dur="500" fill="hold"/>
                                        <p:tgtEl>
                                          <p:spTgt spid="37899"/>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2" fill="hold" nodeType="afterEffect">
                                  <p:stCondLst>
                                    <p:cond delay="1000"/>
                                  </p:stCondLst>
                                  <p:childTnLst>
                                    <p:set>
                                      <p:cBhvr>
                                        <p:cTn id="51" dur="1" fill="hold">
                                          <p:stCondLst>
                                            <p:cond delay="0"/>
                                          </p:stCondLst>
                                        </p:cTn>
                                        <p:tgtEl>
                                          <p:spTgt spid="37901"/>
                                        </p:tgtEl>
                                        <p:attrNameLst>
                                          <p:attrName>style.visibility</p:attrName>
                                        </p:attrNameLst>
                                      </p:cBhvr>
                                      <p:to>
                                        <p:strVal val="visible"/>
                                      </p:to>
                                    </p:set>
                                    <p:anim calcmode="lin" valueType="num">
                                      <p:cBhvr additive="base">
                                        <p:cTn id="52" dur="500" fill="hold"/>
                                        <p:tgtEl>
                                          <p:spTgt spid="37901"/>
                                        </p:tgtEl>
                                        <p:attrNameLst>
                                          <p:attrName>ppt_x</p:attrName>
                                        </p:attrNameLst>
                                      </p:cBhvr>
                                      <p:tavLst>
                                        <p:tav tm="0">
                                          <p:val>
                                            <p:strVal val="1+#ppt_w/2"/>
                                          </p:val>
                                        </p:tav>
                                        <p:tav tm="100000">
                                          <p:val>
                                            <p:strVal val="#ppt_x"/>
                                          </p:val>
                                        </p:tav>
                                      </p:tavLst>
                                    </p:anim>
                                    <p:anim calcmode="lin" valueType="num">
                                      <p:cBhvr additive="base">
                                        <p:cTn id="53" dur="500" fill="hold"/>
                                        <p:tgtEl>
                                          <p:spTgt spid="37901"/>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2" fill="hold" nodeType="afterEffect">
                                  <p:stCondLst>
                                    <p:cond delay="1000"/>
                                  </p:stCondLst>
                                  <p:childTnLst>
                                    <p:set>
                                      <p:cBhvr>
                                        <p:cTn id="56" dur="1" fill="hold">
                                          <p:stCondLst>
                                            <p:cond delay="0"/>
                                          </p:stCondLst>
                                        </p:cTn>
                                        <p:tgtEl>
                                          <p:spTgt spid="37904"/>
                                        </p:tgtEl>
                                        <p:attrNameLst>
                                          <p:attrName>style.visibility</p:attrName>
                                        </p:attrNameLst>
                                      </p:cBhvr>
                                      <p:to>
                                        <p:strVal val="visible"/>
                                      </p:to>
                                    </p:set>
                                    <p:anim calcmode="lin" valueType="num">
                                      <p:cBhvr additive="base">
                                        <p:cTn id="57" dur="500" fill="hold"/>
                                        <p:tgtEl>
                                          <p:spTgt spid="37904"/>
                                        </p:tgtEl>
                                        <p:attrNameLst>
                                          <p:attrName>ppt_x</p:attrName>
                                        </p:attrNameLst>
                                      </p:cBhvr>
                                      <p:tavLst>
                                        <p:tav tm="0">
                                          <p:val>
                                            <p:strVal val="1+#ppt_w/2"/>
                                          </p:val>
                                        </p:tav>
                                        <p:tav tm="100000">
                                          <p:val>
                                            <p:strVal val="#ppt_x"/>
                                          </p:val>
                                        </p:tav>
                                      </p:tavLst>
                                    </p:anim>
                                    <p:anim calcmode="lin" valueType="num">
                                      <p:cBhvr additive="base">
                                        <p:cTn id="58" dur="500" fill="hold"/>
                                        <p:tgtEl>
                                          <p:spTgt spid="37904"/>
                                        </p:tgtEl>
                                        <p:attrNameLst>
                                          <p:attrName>ppt_y</p:attrName>
                                        </p:attrNameLst>
                                      </p:cBhvr>
                                      <p:tavLst>
                                        <p:tav tm="0">
                                          <p:val>
                                            <p:strVal val="#ppt_y"/>
                                          </p:val>
                                        </p:tav>
                                        <p:tav tm="100000">
                                          <p:val>
                                            <p:strVal val="#ppt_y"/>
                                          </p:val>
                                        </p:tav>
                                      </p:tavLst>
                                    </p:anim>
                                  </p:childTnLst>
                                </p:cTn>
                              </p:par>
                            </p:childTnLst>
                          </p:cTn>
                        </p:par>
                        <p:par>
                          <p:cTn id="59" fill="hold">
                            <p:stCondLst>
                              <p:cond delay="15500"/>
                            </p:stCondLst>
                            <p:childTnLst>
                              <p:par>
                                <p:cTn id="60" presetID="2" presetClass="entr" presetSubtype="2" fill="hold" nodeType="afterEffect">
                                  <p:stCondLst>
                                    <p:cond delay="1000"/>
                                  </p:stCondLst>
                                  <p:childTnLst>
                                    <p:set>
                                      <p:cBhvr>
                                        <p:cTn id="61" dur="1" fill="hold">
                                          <p:stCondLst>
                                            <p:cond delay="0"/>
                                          </p:stCondLst>
                                        </p:cTn>
                                        <p:tgtEl>
                                          <p:spTgt spid="37900"/>
                                        </p:tgtEl>
                                        <p:attrNameLst>
                                          <p:attrName>style.visibility</p:attrName>
                                        </p:attrNameLst>
                                      </p:cBhvr>
                                      <p:to>
                                        <p:strVal val="visible"/>
                                      </p:to>
                                    </p:set>
                                    <p:anim calcmode="lin" valueType="num">
                                      <p:cBhvr additive="base">
                                        <p:cTn id="62" dur="500" fill="hold"/>
                                        <p:tgtEl>
                                          <p:spTgt spid="37900"/>
                                        </p:tgtEl>
                                        <p:attrNameLst>
                                          <p:attrName>ppt_x</p:attrName>
                                        </p:attrNameLst>
                                      </p:cBhvr>
                                      <p:tavLst>
                                        <p:tav tm="0">
                                          <p:val>
                                            <p:strVal val="1+#ppt_w/2"/>
                                          </p:val>
                                        </p:tav>
                                        <p:tav tm="100000">
                                          <p:val>
                                            <p:strVal val="#ppt_x"/>
                                          </p:val>
                                        </p:tav>
                                      </p:tavLst>
                                    </p:anim>
                                    <p:anim calcmode="lin" valueType="num">
                                      <p:cBhvr additive="base">
                                        <p:cTn id="63" dur="500" fill="hold"/>
                                        <p:tgtEl>
                                          <p:spTgt spid="37900"/>
                                        </p:tgtEl>
                                        <p:attrNameLst>
                                          <p:attrName>ppt_y</p:attrName>
                                        </p:attrNameLst>
                                      </p:cBhvr>
                                      <p:tavLst>
                                        <p:tav tm="0">
                                          <p:val>
                                            <p:strVal val="#ppt_y"/>
                                          </p:val>
                                        </p:tav>
                                        <p:tav tm="100000">
                                          <p:val>
                                            <p:strVal val="#ppt_y"/>
                                          </p:val>
                                        </p:tav>
                                      </p:tavLst>
                                    </p:anim>
                                  </p:childTnLst>
                                </p:cTn>
                              </p:par>
                            </p:childTnLst>
                          </p:cTn>
                        </p:par>
                        <p:par>
                          <p:cTn id="64" fill="hold">
                            <p:stCondLst>
                              <p:cond delay="17000"/>
                            </p:stCondLst>
                            <p:childTnLst>
                              <p:par>
                                <p:cTn id="65" presetID="2" presetClass="entr" presetSubtype="2" fill="hold" nodeType="afterEffect">
                                  <p:stCondLst>
                                    <p:cond delay="1000"/>
                                  </p:stCondLst>
                                  <p:childTnLst>
                                    <p:set>
                                      <p:cBhvr>
                                        <p:cTn id="66" dur="1" fill="hold">
                                          <p:stCondLst>
                                            <p:cond delay="0"/>
                                          </p:stCondLst>
                                        </p:cTn>
                                        <p:tgtEl>
                                          <p:spTgt spid="4099"/>
                                        </p:tgtEl>
                                        <p:attrNameLst>
                                          <p:attrName>style.visibility</p:attrName>
                                        </p:attrNameLst>
                                      </p:cBhvr>
                                      <p:to>
                                        <p:strVal val="visible"/>
                                      </p:to>
                                    </p:set>
                                    <p:anim calcmode="lin" valueType="num">
                                      <p:cBhvr additive="base">
                                        <p:cTn id="67" dur="500" fill="hold"/>
                                        <p:tgtEl>
                                          <p:spTgt spid="4099"/>
                                        </p:tgtEl>
                                        <p:attrNameLst>
                                          <p:attrName>ppt_x</p:attrName>
                                        </p:attrNameLst>
                                      </p:cBhvr>
                                      <p:tavLst>
                                        <p:tav tm="0">
                                          <p:val>
                                            <p:strVal val="1+#ppt_w/2"/>
                                          </p:val>
                                        </p:tav>
                                        <p:tav tm="100000">
                                          <p:val>
                                            <p:strVal val="#ppt_x"/>
                                          </p:val>
                                        </p:tav>
                                      </p:tavLst>
                                    </p:anim>
                                    <p:anim calcmode="lin" valueType="num">
                                      <p:cBhvr additive="base">
                                        <p:cTn id="68" dur="500" fill="hold"/>
                                        <p:tgtEl>
                                          <p:spTgt spid="4099"/>
                                        </p:tgtEl>
                                        <p:attrNameLst>
                                          <p:attrName>ppt_y</p:attrName>
                                        </p:attrNameLst>
                                      </p:cBhvr>
                                      <p:tavLst>
                                        <p:tav tm="0">
                                          <p:val>
                                            <p:strVal val="#ppt_y"/>
                                          </p:val>
                                        </p:tav>
                                        <p:tav tm="100000">
                                          <p:val>
                                            <p:strVal val="#ppt_y"/>
                                          </p:val>
                                        </p:tav>
                                      </p:tavLst>
                                    </p:anim>
                                  </p:childTnLst>
                                </p:cTn>
                              </p:par>
                            </p:childTnLst>
                          </p:cTn>
                        </p:par>
                        <p:par>
                          <p:cTn id="69" fill="hold">
                            <p:stCondLst>
                              <p:cond delay="18500"/>
                            </p:stCondLst>
                            <p:childTnLst>
                              <p:par>
                                <p:cTn id="70" presetID="2" presetClass="entr" presetSubtype="2" fill="hold" nodeType="afterEffect">
                                  <p:stCondLst>
                                    <p:cond delay="1000"/>
                                  </p:stCondLst>
                                  <p:childTnLst>
                                    <p:set>
                                      <p:cBhvr>
                                        <p:cTn id="71" dur="1" fill="hold">
                                          <p:stCondLst>
                                            <p:cond delay="0"/>
                                          </p:stCondLst>
                                        </p:cTn>
                                        <p:tgtEl>
                                          <p:spTgt spid="37903"/>
                                        </p:tgtEl>
                                        <p:attrNameLst>
                                          <p:attrName>style.visibility</p:attrName>
                                        </p:attrNameLst>
                                      </p:cBhvr>
                                      <p:to>
                                        <p:strVal val="visible"/>
                                      </p:to>
                                    </p:set>
                                    <p:anim calcmode="lin" valueType="num">
                                      <p:cBhvr additive="base">
                                        <p:cTn id="72" dur="500" fill="hold"/>
                                        <p:tgtEl>
                                          <p:spTgt spid="37903"/>
                                        </p:tgtEl>
                                        <p:attrNameLst>
                                          <p:attrName>ppt_x</p:attrName>
                                        </p:attrNameLst>
                                      </p:cBhvr>
                                      <p:tavLst>
                                        <p:tav tm="0">
                                          <p:val>
                                            <p:strVal val="1+#ppt_w/2"/>
                                          </p:val>
                                        </p:tav>
                                        <p:tav tm="100000">
                                          <p:val>
                                            <p:strVal val="#ppt_x"/>
                                          </p:val>
                                        </p:tav>
                                      </p:tavLst>
                                    </p:anim>
                                    <p:anim calcmode="lin" valueType="num">
                                      <p:cBhvr additive="base">
                                        <p:cTn id="73" dur="500" fill="hold"/>
                                        <p:tgtEl>
                                          <p:spTgt spid="37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secondary.psd"/>
          <p:cNvPicPr>
            <a:picLocks noChangeAspect="1"/>
          </p:cNvPicPr>
          <p:nvPr/>
        </p:nvPicPr>
        <p:blipFill>
          <a:blip r:embed="rId2"/>
          <a:stretch>
            <a:fillRect/>
          </a:stretch>
        </p:blipFill>
        <p:spPr>
          <a:xfrm>
            <a:off x="3133" y="0"/>
            <a:ext cx="9137734" cy="6858000"/>
          </a:xfrm>
          <a:prstGeom prst="rect">
            <a:avLst/>
          </a:prstGeom>
        </p:spPr>
      </p:pic>
      <p:sp>
        <p:nvSpPr>
          <p:cNvPr id="2" name="Rectangle 1"/>
          <p:cNvSpPr/>
          <p:nvPr/>
        </p:nvSpPr>
        <p:spPr>
          <a:xfrm>
            <a:off x="1828800" y="914400"/>
            <a:ext cx="5486400" cy="1862048"/>
          </a:xfrm>
          <a:prstGeom prst="rect">
            <a:avLst/>
          </a:prstGeom>
          <a:noFill/>
        </p:spPr>
        <p:txBody>
          <a:bodyPr wrap="squar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 &amp; A</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2514600" y="3581400"/>
            <a:ext cx="4800600" cy="193899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Harold Toomey</a:t>
            </a:r>
          </a:p>
          <a:p>
            <a:r>
              <a:rPr lang="en-US" dirty="0" smtClean="0">
                <a:latin typeface="Arial" panose="020B0604020202020204" pitchFamily="34" charset="0"/>
                <a:cs typeface="Arial" panose="020B0604020202020204" pitchFamily="34" charset="0"/>
              </a:rPr>
              <a:t>President, ISSA North Texas 2013</a:t>
            </a:r>
          </a:p>
          <a:p>
            <a:r>
              <a:rPr lang="en-US" u="sng" dirty="0" smtClean="0">
                <a:solidFill>
                  <a:srgbClr val="0000FF"/>
                </a:solidFill>
                <a:latin typeface="Arial" panose="020B0604020202020204" pitchFamily="34" charset="0"/>
                <a:cs typeface="Arial" panose="020B0604020202020204" pitchFamily="34" charset="0"/>
              </a:rPr>
              <a:t>President@NorthTexas.ISSA.org</a:t>
            </a:r>
          </a:p>
          <a:p>
            <a:r>
              <a:rPr lang="en-US" u="sng" dirty="0" smtClean="0">
                <a:solidFill>
                  <a:srgbClr val="0000FF"/>
                </a:solidFill>
                <a:latin typeface="Arial" panose="020B0604020202020204" pitchFamily="34" charset="0"/>
                <a:cs typeface="Arial" panose="020B0604020202020204" pitchFamily="34" charset="0"/>
              </a:rPr>
              <a:t>Harold@Toomey.org</a:t>
            </a:r>
          </a:p>
          <a:p>
            <a:r>
              <a:rPr lang="en-US" dirty="0" smtClean="0">
                <a:latin typeface="Arial" panose="020B0604020202020204" pitchFamily="34" charset="0"/>
                <a:cs typeface="Arial" panose="020B0604020202020204" pitchFamily="34" charset="0"/>
              </a:rPr>
              <a:t>(801) 830-9987</a:t>
            </a:r>
            <a:endParaRPr lang="en-US"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37</a:t>
            </a:fld>
            <a:endParaRPr lang="en-US" dirty="0"/>
          </a:p>
        </p:txBody>
      </p:sp>
    </p:spTree>
    <p:extLst>
      <p:ext uri="{BB962C8B-B14F-4D97-AF65-F5344CB8AC3E}">
        <p14:creationId xmlns:p14="http://schemas.microsoft.com/office/powerpoint/2010/main" val="368501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Product Security?</a:t>
            </a:r>
          </a:p>
        </p:txBody>
      </p:sp>
      <p:sp>
        <p:nvSpPr>
          <p:cNvPr id="5" name="Content Placeholder 4"/>
          <p:cNvSpPr>
            <a:spLocks noGrp="1"/>
          </p:cNvSpPr>
          <p:nvPr>
            <p:ph idx="1"/>
          </p:nvPr>
        </p:nvSpPr>
        <p:spPr>
          <a:xfrm>
            <a:off x="454025" y="1266825"/>
            <a:ext cx="8223250" cy="1095375"/>
          </a:xfrm>
        </p:spPr>
        <p:txBody>
          <a:bodyPr>
            <a:normAutofit/>
          </a:bodyPr>
          <a:lstStyle/>
          <a:p>
            <a:pPr marL="0" indent="0" algn="ctr">
              <a:buNone/>
            </a:pPr>
            <a:r>
              <a:rPr lang="en-US" sz="3600" dirty="0"/>
              <a:t>Securely developing </a:t>
            </a:r>
            <a:r>
              <a:rPr lang="en-US" sz="3600" dirty="0">
                <a:solidFill>
                  <a:srgbClr val="FF0000"/>
                </a:solidFill>
              </a:rPr>
              <a:t>software</a:t>
            </a:r>
            <a:r>
              <a:rPr lang="en-US" sz="3600" dirty="0"/>
              <a:t> </a:t>
            </a:r>
            <a:r>
              <a:rPr lang="en-US" sz="3600" u="sng" dirty="0"/>
              <a:t>before</a:t>
            </a:r>
            <a:r>
              <a:rPr lang="en-US" sz="3600" dirty="0"/>
              <a:t> handing it </a:t>
            </a:r>
            <a:r>
              <a:rPr lang="en-US" sz="3600" dirty="0" smtClean="0"/>
              <a:t>off to </a:t>
            </a:r>
            <a:r>
              <a:rPr lang="en-US" sz="3600" dirty="0"/>
              <a:t>IT</a:t>
            </a:r>
            <a:r>
              <a:rPr lang="en-US" sz="3600" dirty="0" smtClean="0"/>
              <a:t>.</a:t>
            </a:r>
            <a:endParaRPr lang="en-US" sz="3600" dirty="0"/>
          </a:p>
        </p:txBody>
      </p:sp>
      <p:sp>
        <p:nvSpPr>
          <p:cNvPr id="19" name="Slide Number Placeholder 3"/>
          <p:cNvSpPr>
            <a:spLocks noGrp="1"/>
          </p:cNvSpPr>
          <p:nvPr>
            <p:ph type="sldNum" sz="quarter" idx="10"/>
          </p:nvPr>
        </p:nvSpPr>
        <p:spPr/>
        <p:txBody>
          <a:bodyPr/>
          <a:lstStyle/>
          <a:p>
            <a:pPr>
              <a:defRPr/>
            </a:pPr>
            <a:fld id="{E0F9F956-84A8-4035-81A5-45AA598EB10D}" type="slidenum">
              <a:rPr lang="en-US" smtClean="0"/>
              <a:pPr>
                <a:defRPr/>
              </a:pPr>
              <a:t>4</a:t>
            </a:fld>
            <a:endParaRPr lang="en-US" dirty="0"/>
          </a:p>
        </p:txBody>
      </p:sp>
      <p:grpSp>
        <p:nvGrpSpPr>
          <p:cNvPr id="18" name="Group 17"/>
          <p:cNvGrpSpPr/>
          <p:nvPr/>
        </p:nvGrpSpPr>
        <p:grpSpPr>
          <a:xfrm>
            <a:off x="416974" y="3124200"/>
            <a:ext cx="8177856" cy="719980"/>
            <a:chOff x="343949" y="4277562"/>
            <a:chExt cx="8177856" cy="719980"/>
          </a:xfrm>
        </p:grpSpPr>
        <p:sp>
          <p:nvSpPr>
            <p:cNvPr id="9" name="TextBox 8"/>
            <p:cNvSpPr txBox="1"/>
            <p:nvPr/>
          </p:nvSpPr>
          <p:spPr>
            <a:xfrm>
              <a:off x="343949" y="4487347"/>
              <a:ext cx="2407640"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Pre-Launch</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2801923" y="4277562"/>
              <a:ext cx="4236440" cy="461665"/>
            </a:xfrm>
            <a:prstGeom prst="rect">
              <a:avLst/>
            </a:prstGeom>
            <a:solidFill>
              <a:schemeClr val="accent1"/>
            </a:solidFill>
            <a:ln w="28575">
              <a:noFill/>
            </a:ln>
            <a:effectLst>
              <a:innerShdw blurRad="114300">
                <a:prstClr val="black"/>
              </a:innerShdw>
            </a:effectLst>
            <a:scene3d>
              <a:camera prst="orthographicFront"/>
              <a:lightRig rig="threePt" dir="t"/>
            </a:scene3d>
            <a:sp3d>
              <a:bevelT/>
            </a:sp3d>
          </p:spPr>
          <p:txBody>
            <a:bodyPr wrap="square" rtlCol="0">
              <a:spAutoFit/>
            </a:bodyPr>
            <a:lstStyle/>
            <a:p>
              <a:pPr algn="ctr"/>
              <a:r>
                <a:rPr lang="en-US" b="1" dirty="0" smtClean="0"/>
                <a:t>Software / Product Security</a:t>
              </a:r>
              <a:endParaRPr lang="en-US" b="1" dirty="0"/>
            </a:p>
          </p:txBody>
        </p:sp>
        <p:sp>
          <p:nvSpPr>
            <p:cNvPr id="13" name="TextBox 12"/>
            <p:cNvSpPr txBox="1"/>
            <p:nvPr/>
          </p:nvSpPr>
          <p:spPr>
            <a:xfrm>
              <a:off x="7654939" y="4535877"/>
              <a:ext cx="866866" cy="461665"/>
            </a:xfrm>
            <a:prstGeom prst="rect">
              <a:avLst/>
            </a:prstGeom>
            <a:noFill/>
          </p:spPr>
          <p:txBody>
            <a:bodyPr wrap="square" rtlCol="0">
              <a:spAutoFit/>
            </a:bodyPr>
            <a:lstStyle/>
            <a:p>
              <a:pPr algn="r"/>
              <a:r>
                <a:rPr lang="en-US" b="1" dirty="0" smtClean="0"/>
                <a:t>Dev</a:t>
              </a:r>
              <a:endParaRPr lang="en-US" b="1" dirty="0"/>
            </a:p>
          </p:txBody>
        </p:sp>
      </p:grpSp>
      <p:cxnSp>
        <p:nvCxnSpPr>
          <p:cNvPr id="8" name="Straight Connector 7"/>
          <p:cNvCxnSpPr/>
          <p:nvPr/>
        </p:nvCxnSpPr>
        <p:spPr bwMode="auto">
          <a:xfrm flipV="1">
            <a:off x="304800" y="3933800"/>
            <a:ext cx="8534400" cy="12584"/>
          </a:xfrm>
          <a:prstGeom prst="line">
            <a:avLst/>
          </a:prstGeom>
          <a:solidFill>
            <a:schemeClr val="accent1"/>
          </a:solidFill>
          <a:ln w="38100" cap="flat" cmpd="sng" algn="ctr">
            <a:solidFill>
              <a:srgbClr val="252525"/>
            </a:solidFill>
            <a:prstDash val="dash"/>
            <a:round/>
            <a:headEnd type="none" w="med" len="med"/>
            <a:tailEnd type="none" w="med" len="med"/>
          </a:ln>
          <a:effectLst/>
        </p:spPr>
      </p:cxnSp>
      <p:grpSp>
        <p:nvGrpSpPr>
          <p:cNvPr id="4" name="Group 3"/>
          <p:cNvGrpSpPr/>
          <p:nvPr/>
        </p:nvGrpSpPr>
        <p:grpSpPr>
          <a:xfrm>
            <a:off x="425363" y="4031804"/>
            <a:ext cx="8029663" cy="768796"/>
            <a:chOff x="425363" y="3879404"/>
            <a:chExt cx="8029663" cy="768796"/>
          </a:xfrm>
        </p:grpSpPr>
        <p:sp>
          <p:nvSpPr>
            <p:cNvPr id="10" name="TextBox 9"/>
            <p:cNvSpPr txBox="1"/>
            <p:nvPr/>
          </p:nvSpPr>
          <p:spPr>
            <a:xfrm>
              <a:off x="425363" y="3897986"/>
              <a:ext cx="2407640"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Post-Launch</a:t>
              </a:r>
            </a:p>
          </p:txBody>
        </p:sp>
        <p:sp>
          <p:nvSpPr>
            <p:cNvPr id="14" name="TextBox 13"/>
            <p:cNvSpPr txBox="1"/>
            <p:nvPr/>
          </p:nvSpPr>
          <p:spPr>
            <a:xfrm>
              <a:off x="7740562" y="3879404"/>
              <a:ext cx="714464" cy="461665"/>
            </a:xfrm>
            <a:prstGeom prst="rect">
              <a:avLst/>
            </a:prstGeom>
            <a:noFill/>
          </p:spPr>
          <p:txBody>
            <a:bodyPr wrap="square" rtlCol="0">
              <a:spAutoFit/>
            </a:bodyPr>
            <a:lstStyle/>
            <a:p>
              <a:pPr algn="r"/>
              <a:r>
                <a:rPr lang="en-US" b="1" dirty="0" smtClean="0"/>
                <a:t>IT</a:t>
              </a:r>
              <a:endParaRPr lang="en-US" b="1" dirty="0"/>
            </a:p>
          </p:txBody>
        </p:sp>
        <p:sp>
          <p:nvSpPr>
            <p:cNvPr id="12" name="TextBox 11"/>
            <p:cNvSpPr txBox="1"/>
            <p:nvPr/>
          </p:nvSpPr>
          <p:spPr>
            <a:xfrm>
              <a:off x="3032230" y="4186535"/>
              <a:ext cx="3899482" cy="461665"/>
            </a:xfrm>
            <a:prstGeom prst="rect">
              <a:avLst/>
            </a:prstGeom>
            <a:solidFill>
              <a:schemeClr val="accent1"/>
            </a:solidFill>
            <a:ln w="28575">
              <a:noFill/>
            </a:ln>
            <a:effectLst>
              <a:innerShdw blurRad="114300">
                <a:prstClr val="black"/>
              </a:innerShdw>
            </a:effectLst>
            <a:scene3d>
              <a:camera prst="orthographicFront"/>
              <a:lightRig rig="threePt" dir="t"/>
            </a:scene3d>
            <a:sp3d>
              <a:bevelT/>
            </a:sp3d>
          </p:spPr>
          <p:txBody>
            <a:bodyPr wrap="square" rtlCol="0">
              <a:spAutoFit/>
            </a:bodyPr>
            <a:lstStyle/>
            <a:p>
              <a:pPr algn="ctr"/>
              <a:r>
                <a:rPr lang="en-US" b="1" dirty="0" smtClean="0"/>
                <a:t>Application Security</a:t>
              </a:r>
              <a:endParaRPr lang="en-US" b="1" dirty="0"/>
            </a:p>
          </p:txBody>
        </p:sp>
      </p:grpSp>
      <p:sp>
        <p:nvSpPr>
          <p:cNvPr id="16" name="Down Arrow 15"/>
          <p:cNvSpPr/>
          <p:nvPr/>
        </p:nvSpPr>
        <p:spPr bwMode="auto">
          <a:xfrm>
            <a:off x="4784830" y="3607364"/>
            <a:ext cx="484632" cy="736036"/>
          </a:xfrm>
          <a:prstGeom prst="downArrow">
            <a:avLst/>
          </a:prstGeom>
          <a:solidFill>
            <a:schemeClr val="accent1"/>
          </a:solidFill>
          <a:ln w="12700" cap="flat" cmpd="sng" algn="ctr">
            <a:solidFill>
              <a:schemeClr val="bg1"/>
            </a:solidFill>
            <a:prstDash val="solid"/>
            <a:round/>
            <a:headEnd type="none" w="sm" len="sm"/>
            <a:tailEnd type="none" w="sm" len="sm"/>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23542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What is Product Security? (cont.)</a:t>
            </a:r>
            <a:endParaRPr lang="en-US" dirty="0"/>
          </a:p>
        </p:txBody>
      </p:sp>
      <p:sp>
        <p:nvSpPr>
          <p:cNvPr id="3" name="Content Placeholder 2"/>
          <p:cNvSpPr>
            <a:spLocks noGrp="1"/>
          </p:cNvSpPr>
          <p:nvPr>
            <p:ph idx="1"/>
          </p:nvPr>
        </p:nvSpPr>
        <p:spPr>
          <a:xfrm>
            <a:off x="454025" y="1266825"/>
            <a:ext cx="8223250" cy="2543175"/>
          </a:xfrm>
        </p:spPr>
        <p:txBody>
          <a:bodyPr/>
          <a:lstStyle/>
          <a:p>
            <a:r>
              <a:rPr lang="en-US" b="1" dirty="0"/>
              <a:t>Product Security</a:t>
            </a:r>
          </a:p>
          <a:p>
            <a:pPr lvl="1"/>
            <a:r>
              <a:rPr lang="en-US" dirty="0"/>
              <a:t>Processes, technology, and activities aimed at ensuring that software products do not contain exploitable conditions. </a:t>
            </a:r>
          </a:p>
          <a:p>
            <a:r>
              <a:rPr lang="en-US" b="1" dirty="0"/>
              <a:t>Application Security</a:t>
            </a:r>
          </a:p>
          <a:p>
            <a:pPr lvl="1"/>
            <a:r>
              <a:rPr lang="en-US" dirty="0"/>
              <a:t>Protecting software and the systems that software runs in a post </a:t>
            </a:r>
            <a:r>
              <a:rPr lang="en-US" dirty="0" smtClean="0"/>
              <a:t>facto manner, </a:t>
            </a:r>
            <a:r>
              <a:rPr lang="en-US" dirty="0"/>
              <a:t>only after development is complete</a:t>
            </a:r>
            <a:r>
              <a:rPr lang="en-US" dirty="0" smtClean="0"/>
              <a:t>.</a:t>
            </a:r>
            <a:endParaRPr lang="en-US" dirty="0"/>
          </a:p>
          <a:p>
            <a:endParaRPr lang="en-US" dirty="0"/>
          </a:p>
          <a:p>
            <a:endParaRPr lang="en-US" dirty="0"/>
          </a:p>
        </p:txBody>
      </p:sp>
      <p:sp>
        <p:nvSpPr>
          <p:cNvPr id="17" name="Slide Number Placeholder 3"/>
          <p:cNvSpPr>
            <a:spLocks noGrp="1"/>
          </p:cNvSpPr>
          <p:nvPr>
            <p:ph type="sldNum" sz="quarter" idx="10"/>
          </p:nvPr>
        </p:nvSpPr>
        <p:spPr/>
        <p:txBody>
          <a:bodyPr/>
          <a:lstStyle/>
          <a:p>
            <a:pPr>
              <a:defRPr/>
            </a:pPr>
            <a:fld id="{E0F9F956-84A8-4035-81A5-45AA598EB10D}" type="slidenum">
              <a:rPr lang="en-US" smtClean="0"/>
              <a:pPr>
                <a:defRPr/>
              </a:pPr>
              <a:t>5</a:t>
            </a:fld>
            <a:endParaRPr lang="en-US" dirty="0"/>
          </a:p>
        </p:txBody>
      </p:sp>
      <p:graphicFrame>
        <p:nvGraphicFramePr>
          <p:cNvPr id="18" name="Diagram 17"/>
          <p:cNvGraphicFramePr/>
          <p:nvPr>
            <p:extLst>
              <p:ext uri="{D42A27DB-BD31-4B8C-83A1-F6EECF244321}">
                <p14:modId xmlns:p14="http://schemas.microsoft.com/office/powerpoint/2010/main" val="2969186939"/>
              </p:ext>
            </p:extLst>
          </p:nvPr>
        </p:nvGraphicFramePr>
        <p:xfrm>
          <a:off x="381001" y="3429000"/>
          <a:ext cx="8458199" cy="228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5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Security vs. Marathons</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6</a:t>
            </a:fld>
            <a:endParaRPr lang="en-US" dirty="0"/>
          </a:p>
        </p:txBody>
      </p:sp>
      <p:grpSp>
        <p:nvGrpSpPr>
          <p:cNvPr id="5" name="Group 4"/>
          <p:cNvGrpSpPr/>
          <p:nvPr/>
        </p:nvGrpSpPr>
        <p:grpSpPr>
          <a:xfrm>
            <a:off x="457200" y="1195387"/>
            <a:ext cx="8230207" cy="4519613"/>
            <a:chOff x="457200" y="1195387"/>
            <a:chExt cx="8230207" cy="451961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5387"/>
              <a:ext cx="8230207"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ifbt.com/us/secureworld-expo-bay-area/secureworld-expo-bay-area-logo-125x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876800"/>
              <a:ext cx="523875" cy="419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975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 – Marathon Maniac</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7</a:t>
            </a:fld>
            <a:endParaRPr lang="en-US" dirty="0"/>
          </a:p>
        </p:txBody>
      </p:sp>
      <p:pic>
        <p:nvPicPr>
          <p:cNvPr id="5" name="Picture 3" descr="C:\Users\htoomey\Documents\Google Drive\Running\2013\130720 Aspen Valley Marathon\Pics\IMG_17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05525"/>
            <a:ext cx="6096000" cy="4572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Analogy</a:t>
            </a:r>
            <a:br>
              <a:rPr lang="en-US" dirty="0" smtClean="0"/>
            </a:br>
            <a:r>
              <a:rPr lang="en-US" dirty="0" smtClean="0"/>
              <a:t>– Course Map</a:t>
            </a:r>
            <a:endParaRPr lang="en-US" dirty="0"/>
          </a:p>
        </p:txBody>
      </p:sp>
      <p:sp>
        <p:nvSpPr>
          <p:cNvPr id="4" name="Slide Number Placeholder 3"/>
          <p:cNvSpPr>
            <a:spLocks noGrp="1"/>
          </p:cNvSpPr>
          <p:nvPr>
            <p:ph type="sldNum" sz="quarter" idx="10"/>
          </p:nvPr>
        </p:nvSpPr>
        <p:spPr/>
        <p:txBody>
          <a:bodyPr/>
          <a:lstStyle/>
          <a:p>
            <a:pPr>
              <a:defRPr/>
            </a:pPr>
            <a:fld id="{E0F9F956-84A8-4035-81A5-45AA598EB10D}" type="slidenum">
              <a:rPr lang="en-US" smtClean="0"/>
              <a:pPr>
                <a:defRPr/>
              </a:pPr>
              <a:t>8</a:t>
            </a:fld>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4847"/>
            <a:ext cx="3733800" cy="536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C:\Users\htoomey\Documents\Google Drive\Running\2013\131019 Wild Duluth 50K\Wild Duluth 50K Prof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3368"/>
            <a:ext cx="8382000" cy="230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09688" cy="863600"/>
          </a:xfrm>
        </p:spPr>
        <p:txBody>
          <a:bodyPr/>
          <a:lstStyle/>
          <a:p>
            <a:r>
              <a:rPr lang="en-US" dirty="0" smtClean="0"/>
              <a:t>Secure </a:t>
            </a:r>
            <a:r>
              <a:rPr lang="en-US" dirty="0"/>
              <a:t>Development Lifecycle (SDL</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72100554"/>
              </p:ext>
            </p:extLst>
          </p:nvPr>
        </p:nvGraphicFramePr>
        <p:xfrm>
          <a:off x="322507" y="1931646"/>
          <a:ext cx="8538073" cy="3794760"/>
        </p:xfrm>
        <a:graphic>
          <a:graphicData uri="http://schemas.openxmlformats.org/drawingml/2006/table">
            <a:tbl>
              <a:tblPr firstRow="1" bandRow="1">
                <a:effectLst>
                  <a:innerShdw blurRad="114300">
                    <a:prstClr val="black"/>
                  </a:innerShdw>
                </a:effectLst>
                <a:tableStyleId>{69CF1AB2-1976-4502-BF36-3FF5EA218861}</a:tableStyleId>
              </a:tblPr>
              <a:tblGrid>
                <a:gridCol w="1652597"/>
                <a:gridCol w="1399032"/>
                <a:gridCol w="1307046"/>
                <a:gridCol w="1338618"/>
                <a:gridCol w="1310268"/>
                <a:gridCol w="1530512"/>
              </a:tblGrid>
              <a:tr h="503314">
                <a:tc>
                  <a:txBody>
                    <a:bodyPr/>
                    <a:lstStyle/>
                    <a:p>
                      <a:pPr algn="ctr"/>
                      <a:r>
                        <a:rPr lang="en-US" sz="1400" dirty="0" smtClean="0"/>
                        <a:t>Security Assessment</a:t>
                      </a:r>
                      <a:endParaRPr lang="en-US" sz="1400" dirty="0"/>
                    </a:p>
                  </a:txBody>
                  <a:tcPr/>
                </a:tc>
                <a:tc>
                  <a:txBody>
                    <a:bodyPr/>
                    <a:lstStyle/>
                    <a:p>
                      <a:pPr algn="ctr"/>
                      <a:r>
                        <a:rPr lang="en-US" sz="1400" dirty="0" smtClean="0"/>
                        <a:t>Architecture</a:t>
                      </a:r>
                      <a:endParaRPr lang="en-US" sz="1400" dirty="0"/>
                    </a:p>
                  </a:txBody>
                  <a:tcPr/>
                </a:tc>
                <a:tc gridSpan="2">
                  <a:txBody>
                    <a:bodyPr/>
                    <a:lstStyle/>
                    <a:p>
                      <a:pPr algn="ctr"/>
                      <a:r>
                        <a:rPr lang="en-US" sz="1400" dirty="0" smtClean="0"/>
                        <a:t>Design &amp; Development</a:t>
                      </a:r>
                      <a:endParaRPr lang="en-US" sz="1400" dirty="0"/>
                    </a:p>
                  </a:txBody>
                  <a:tcPr/>
                </a:tc>
                <a:tc hMerge="1">
                  <a:txBody>
                    <a:bodyPr/>
                    <a:lstStyle/>
                    <a:p>
                      <a:endParaRPr lang="en-US"/>
                    </a:p>
                  </a:txBody>
                  <a:tcPr/>
                </a:tc>
                <a:tc>
                  <a:txBody>
                    <a:bodyPr/>
                    <a:lstStyle/>
                    <a:p>
                      <a:pPr algn="ctr"/>
                      <a:r>
                        <a:rPr lang="en-US" sz="1400" dirty="0" smtClean="0"/>
                        <a:t>Ship</a:t>
                      </a:r>
                      <a:endParaRPr lang="en-US" sz="1400" dirty="0"/>
                    </a:p>
                  </a:txBody>
                  <a:tcPr/>
                </a:tc>
                <a:tc>
                  <a:txBody>
                    <a:bodyPr/>
                    <a:lstStyle/>
                    <a:p>
                      <a:pPr algn="ctr"/>
                      <a:r>
                        <a:rPr lang="en-US" sz="1400" dirty="0" smtClean="0"/>
                        <a:t>Post-Release, Legacy, &amp; M&amp;A</a:t>
                      </a:r>
                      <a:endParaRPr lang="en-US" sz="1400" dirty="0"/>
                    </a:p>
                  </a:txBody>
                  <a:tcPr/>
                </a:tc>
              </a:tr>
              <a:tr h="283405">
                <a:tc>
                  <a:txBody>
                    <a:bodyPr/>
                    <a:lstStyle/>
                    <a:p>
                      <a:pPr marL="0" indent="0" algn="ctr">
                        <a:buFont typeface="Arial" pitchFamily="34" charset="0"/>
                        <a:buNone/>
                      </a:pPr>
                      <a:r>
                        <a:rPr lang="en-US" sz="1400" b="1" dirty="0" smtClean="0"/>
                        <a:t>S0</a:t>
                      </a:r>
                    </a:p>
                  </a:txBody>
                  <a:tcPr/>
                </a:tc>
                <a:tc>
                  <a:txBody>
                    <a:bodyPr/>
                    <a:lstStyle/>
                    <a:p>
                      <a:pPr marL="0" indent="0" algn="ctr">
                        <a:buFont typeface="Arial" pitchFamily="34" charset="0"/>
                        <a:buNone/>
                      </a:pPr>
                      <a:r>
                        <a:rPr lang="en-US" sz="1400" b="1" dirty="0" smtClean="0"/>
                        <a:t>S1</a:t>
                      </a:r>
                      <a:endParaRPr lang="en-US" sz="1400" b="1" dirty="0" smtClean="0">
                        <a:solidFill>
                          <a:schemeClr val="accent2">
                            <a:lumMod val="60000"/>
                            <a:lumOff val="40000"/>
                          </a:schemeClr>
                        </a:solidFill>
                      </a:endParaRPr>
                    </a:p>
                  </a:txBody>
                  <a:tcPr/>
                </a:tc>
                <a:tc>
                  <a:txBody>
                    <a:bodyPr/>
                    <a:lstStyle/>
                    <a:p>
                      <a:pPr marL="0" indent="0" algn="ctr">
                        <a:buFont typeface="Arial" pitchFamily="34" charset="0"/>
                        <a:buNone/>
                      </a:pPr>
                      <a:r>
                        <a:rPr lang="en-US" sz="1400" b="1" dirty="0" smtClean="0"/>
                        <a:t>S2</a:t>
                      </a:r>
                      <a:endParaRPr lang="en-US" sz="800" b="1" dirty="0" smtClean="0">
                        <a:solidFill>
                          <a:schemeClr val="accent2">
                            <a:lumMod val="60000"/>
                            <a:lumOff val="40000"/>
                          </a:schemeClr>
                        </a:solidFill>
                      </a:endParaRPr>
                    </a:p>
                  </a:txBody>
                  <a:tcPr/>
                </a:tc>
                <a:tc>
                  <a:txBody>
                    <a:bodyPr/>
                    <a:lstStyle/>
                    <a:p>
                      <a:pPr marL="0" indent="0" algn="ctr">
                        <a:buFont typeface="Arial" pitchFamily="34" charset="0"/>
                        <a:buNone/>
                      </a:pPr>
                      <a:r>
                        <a:rPr lang="en-US" sz="1400" b="1" dirty="0" smtClean="0"/>
                        <a:t>S3</a:t>
                      </a:r>
                    </a:p>
                  </a:txBody>
                  <a:tcPr/>
                </a:tc>
                <a:tc>
                  <a:txBody>
                    <a:bodyPr/>
                    <a:lstStyle/>
                    <a:p>
                      <a:pPr marL="0" indent="0" algn="ctr">
                        <a:buFont typeface="Arial" pitchFamily="34" charset="0"/>
                        <a:buNone/>
                      </a:pPr>
                      <a:r>
                        <a:rPr lang="en-US" sz="1400" b="1" dirty="0" smtClean="0"/>
                        <a:t>S4</a:t>
                      </a:r>
                    </a:p>
                  </a:txBody>
                  <a:tcPr/>
                </a:tc>
                <a:tc>
                  <a:txBody>
                    <a:bodyPr/>
                    <a:lstStyle/>
                    <a:p>
                      <a:pPr marL="0" indent="0" algn="ctr">
                        <a:buFont typeface="Arial" pitchFamily="34" charset="0"/>
                        <a:buNone/>
                      </a:pPr>
                      <a:r>
                        <a:rPr lang="en-US" sz="1400" b="1" dirty="0" smtClean="0"/>
                        <a:t>S5</a:t>
                      </a:r>
                    </a:p>
                  </a:txBody>
                  <a:tcPr/>
                </a:tc>
              </a:tr>
              <a:tr h="2881764">
                <a:tc>
                  <a:txBody>
                    <a:bodyPr/>
                    <a:lstStyle/>
                    <a:p>
                      <a:pPr marL="117475" indent="-117475">
                        <a:buFont typeface="Arial" pitchFamily="34" charset="0"/>
                        <a:buChar char="•"/>
                      </a:pPr>
                      <a:r>
                        <a:rPr lang="en-US" sz="1050" kern="1200" dirty="0" smtClean="0">
                          <a:solidFill>
                            <a:schemeClr val="dk1"/>
                          </a:solidFill>
                          <a:latin typeface="+mn-lt"/>
                          <a:ea typeface="+mn-ea"/>
                          <a:cs typeface="+mn-cs"/>
                        </a:rPr>
                        <a:t>Product</a:t>
                      </a:r>
                      <a:r>
                        <a:rPr lang="en-US" sz="1050" dirty="0" smtClean="0"/>
                        <a:t> security team is looped in early </a:t>
                      </a:r>
                    </a:p>
                    <a:p>
                      <a:pPr marL="115888" lvl="1" indent="0">
                        <a:buFont typeface="Arial" pitchFamily="34" charset="0"/>
                        <a:buNone/>
                      </a:pPr>
                      <a:r>
                        <a:rPr lang="en-US" sz="1050" dirty="0" smtClean="0"/>
                        <a:t>(Product</a:t>
                      </a:r>
                      <a:r>
                        <a:rPr lang="en-US" sz="1050" baseline="0" dirty="0" smtClean="0"/>
                        <a:t> Security Group &amp; Product Security Champions</a:t>
                      </a:r>
                      <a:r>
                        <a:rPr lang="en-US" sz="1050" dirty="0" smtClean="0"/>
                        <a:t>)</a:t>
                      </a:r>
                    </a:p>
                    <a:p>
                      <a:pPr marL="117475" indent="-117475">
                        <a:buFont typeface="Arial" pitchFamily="34" charset="0"/>
                        <a:buNone/>
                      </a:pPr>
                      <a:endParaRPr lang="en-US" sz="1050" dirty="0" smtClean="0"/>
                    </a:p>
                    <a:p>
                      <a:pPr marL="117475" indent="-117475">
                        <a:buFont typeface="Arial" pitchFamily="34" charset="0"/>
                        <a:buChar char="•"/>
                      </a:pPr>
                      <a:r>
                        <a:rPr lang="en-US" sz="1050" kern="1200" dirty="0" smtClean="0">
                          <a:solidFill>
                            <a:schemeClr val="dk1"/>
                          </a:solidFill>
                          <a:latin typeface="+mn-lt"/>
                          <a:ea typeface="+mn-ea"/>
                          <a:cs typeface="+mn-cs"/>
                        </a:rPr>
                        <a:t>Product security team hosts a discovery meeting</a:t>
                      </a:r>
                    </a:p>
                    <a:p>
                      <a:pPr marL="117475" indent="-117475">
                        <a:buFont typeface="Arial" pitchFamily="34" charset="0"/>
                        <a:buNone/>
                      </a:pPr>
                      <a:endParaRPr lang="en-US" sz="1050" kern="1200" dirty="0" smtClean="0">
                        <a:solidFill>
                          <a:schemeClr val="dk1"/>
                        </a:solidFill>
                        <a:latin typeface="+mn-lt"/>
                        <a:ea typeface="+mn-ea"/>
                        <a:cs typeface="+mn-cs"/>
                      </a:endParaRPr>
                    </a:p>
                    <a:p>
                      <a:pPr marL="117475" indent="-117475">
                        <a:buFont typeface="Arial" pitchFamily="34" charset="0"/>
                        <a:buChar char="•"/>
                      </a:pPr>
                      <a:r>
                        <a:rPr lang="en-US" sz="1050" kern="1200" dirty="0" smtClean="0">
                          <a:solidFill>
                            <a:schemeClr val="dk1"/>
                          </a:solidFill>
                          <a:latin typeface="+mn-lt"/>
                          <a:ea typeface="+mn-ea"/>
                          <a:cs typeface="+mn-cs"/>
                        </a:rPr>
                        <a:t>Product security team creates an SDL project plan</a:t>
                      </a:r>
                    </a:p>
                    <a:p>
                      <a:pPr marL="115888" lvl="1" indent="0">
                        <a:buFont typeface="Arial" pitchFamily="34" charset="0"/>
                        <a:buNone/>
                      </a:pPr>
                      <a:r>
                        <a:rPr lang="en-US" sz="1050" kern="1200" dirty="0" smtClean="0">
                          <a:solidFill>
                            <a:schemeClr val="dk1"/>
                          </a:solidFill>
                          <a:latin typeface="+mn-lt"/>
                          <a:ea typeface="+mn-ea"/>
                          <a:cs typeface="+mn-cs"/>
                        </a:rPr>
                        <a:t>(states what further work will be done)</a:t>
                      </a:r>
                    </a:p>
                    <a:p>
                      <a:pPr marL="115888" lvl="1" indent="0">
                        <a:buFont typeface="Arial" pitchFamily="34" charset="0"/>
                        <a:buNone/>
                      </a:pPr>
                      <a:endParaRPr lang="en-US" sz="1050" b="0" dirty="0" smtClean="0">
                        <a:solidFill>
                          <a:schemeClr val="tx1"/>
                        </a:solidFill>
                      </a:endParaRPr>
                    </a:p>
                    <a:p>
                      <a:pPr marL="117475" lvl="1" indent="-117475" algn="l" defTabSz="914400" rtl="0" eaLnBrk="1" latinLnBrk="0" hangingPunct="1">
                        <a:buFont typeface="Arial" pitchFamily="34" charset="0"/>
                        <a:buChar char="•"/>
                      </a:pPr>
                      <a:r>
                        <a:rPr lang="en-US" sz="1050" b="0" kern="1200" dirty="0" smtClean="0">
                          <a:solidFill>
                            <a:schemeClr val="tx1"/>
                          </a:solidFill>
                          <a:latin typeface="+mn-lt"/>
                          <a:ea typeface="+mn-ea"/>
                          <a:cs typeface="+mn-cs"/>
                        </a:rPr>
                        <a:t>Product team initiates a Privacy Impact Assessment (PIA)</a:t>
                      </a:r>
                    </a:p>
                  </a:txBody>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S1 Security Plan</a:t>
                      </a:r>
                    </a:p>
                    <a:p>
                      <a:pPr marL="117475" marR="0" indent="-1174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dirty="0" smtClean="0"/>
                    </a:p>
                    <a:p>
                      <a:pPr marL="117475" indent="-117475">
                        <a:buFont typeface="Arial" pitchFamily="34" charset="0"/>
                        <a:buChar char="•"/>
                      </a:pPr>
                      <a:r>
                        <a:rPr lang="en-US" sz="1050" dirty="0" smtClean="0"/>
                        <a:t>SDL policy assessment &amp; scoping</a:t>
                      </a:r>
                    </a:p>
                    <a:p>
                      <a:pPr marL="117475" indent="-117475">
                        <a:buFont typeface="Arial" pitchFamily="34" charset="0"/>
                        <a:buNone/>
                      </a:pPr>
                      <a:endParaRPr lang="en-US" sz="1050" dirty="0" smtClean="0"/>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Threat modeling / architecture security analysis</a:t>
                      </a:r>
                    </a:p>
                    <a:p>
                      <a:pPr marL="117475" indent="-117475">
                        <a:buFont typeface="Arial" pitchFamily="34" charset="0"/>
                        <a:buChar char="•"/>
                      </a:pPr>
                      <a:endParaRPr lang="en-US" sz="1050" b="0" dirty="0" smtClean="0">
                        <a:solidFill>
                          <a:schemeClr val="tx1"/>
                        </a:solidFill>
                      </a:endParaRPr>
                    </a:p>
                    <a:p>
                      <a:pPr marL="117475" indent="-117475">
                        <a:buFont typeface="Arial" pitchFamily="34" charset="0"/>
                        <a:buChar char="•"/>
                      </a:pPr>
                      <a:r>
                        <a:rPr lang="en-US" sz="1050" dirty="0" smtClean="0"/>
                        <a:t>Privacy information gathering and analysis</a:t>
                      </a:r>
                    </a:p>
                  </a:txBody>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S2 Security Plan</a:t>
                      </a:r>
                    </a:p>
                    <a:p>
                      <a:pPr marL="117475" indent="-117475">
                        <a:buFont typeface="Arial" pitchFamily="34" charset="0"/>
                        <a:buNone/>
                      </a:pPr>
                      <a:endParaRPr lang="en-US" sz="1050" dirty="0" smtClean="0"/>
                    </a:p>
                    <a:p>
                      <a:pPr marL="117475" indent="-117475">
                        <a:buFont typeface="Arial" pitchFamily="34" charset="0"/>
                        <a:buChar char="•"/>
                      </a:pPr>
                      <a:r>
                        <a:rPr lang="en-US" sz="1050" dirty="0" smtClean="0"/>
                        <a:t>Security test plan composition</a:t>
                      </a:r>
                    </a:p>
                    <a:p>
                      <a:pPr marL="117475" indent="-117475">
                        <a:buFont typeface="Arial" pitchFamily="34" charset="0"/>
                        <a:buNone/>
                      </a:pPr>
                      <a:r>
                        <a:rPr lang="en-US" sz="1050" dirty="0" smtClean="0"/>
                        <a:t> </a:t>
                      </a: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Static analysis</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buFont typeface="Arial" pitchFamily="34" charset="0"/>
                        <a:buChar char="•"/>
                      </a:pPr>
                      <a:r>
                        <a:rPr lang="en-US" sz="1050" b="0" dirty="0" smtClean="0">
                          <a:solidFill>
                            <a:schemeClr val="tx1"/>
                          </a:solidFill>
                        </a:rPr>
                        <a:t>Threat model</a:t>
                      </a:r>
                      <a:r>
                        <a:rPr lang="en-US" sz="1050" b="0" baseline="0" dirty="0" smtClean="0">
                          <a:solidFill>
                            <a:schemeClr val="tx1"/>
                          </a:solidFill>
                        </a:rPr>
                        <a:t> updating</a:t>
                      </a:r>
                    </a:p>
                    <a:p>
                      <a:pPr marL="117475" indent="-117475">
                        <a:buFont typeface="Arial" pitchFamily="34" charset="0"/>
                        <a:buChar char="•"/>
                      </a:pPr>
                      <a:endParaRPr lang="en-US" sz="1050" b="0" dirty="0" smtClean="0">
                        <a:solidFill>
                          <a:schemeClr val="tx1"/>
                        </a:solidFill>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Design security analysis &amp; review</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Secure coding</a:t>
                      </a:r>
                    </a:p>
                    <a:p>
                      <a:pPr marL="117475" indent="-117475">
                        <a:buFont typeface="Arial" pitchFamily="34" charset="0"/>
                        <a:buNone/>
                      </a:pPr>
                      <a:endParaRPr lang="en-US" sz="1050" dirty="0" smtClean="0"/>
                    </a:p>
                    <a:p>
                      <a:pPr marL="117475" indent="-117475">
                        <a:buFont typeface="Arial" pitchFamily="34" charset="0"/>
                        <a:buChar char="•"/>
                      </a:pPr>
                      <a:r>
                        <a:rPr lang="en-US" sz="1050" dirty="0" smtClean="0"/>
                        <a:t>Privacy implementation assessment</a:t>
                      </a:r>
                    </a:p>
                  </a:txBody>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S3 Security Plan</a:t>
                      </a:r>
                    </a:p>
                    <a:p>
                      <a:pPr marL="117475" marR="0" indent="-1174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dirty="0" smtClean="0"/>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kern="1200" dirty="0" smtClean="0">
                          <a:solidFill>
                            <a:schemeClr val="dk1"/>
                          </a:solidFill>
                          <a:latin typeface="+mn-lt"/>
                          <a:ea typeface="+mn-ea"/>
                          <a:cs typeface="+mn-cs"/>
                        </a:rPr>
                        <a:t>Security test case execution</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Static analysis</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kern="1200" dirty="0" smtClean="0">
                          <a:solidFill>
                            <a:schemeClr val="dk1"/>
                          </a:solidFill>
                          <a:latin typeface="+mn-lt"/>
                          <a:ea typeface="+mn-ea"/>
                          <a:cs typeface="+mn-cs"/>
                        </a:rPr>
                        <a:t>Dynamic analysis</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Fuzz testing</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Manual code review</a:t>
                      </a:r>
                    </a:p>
                    <a:p>
                      <a:pPr marL="117475" indent="-117475">
                        <a:buFont typeface="Arial" pitchFamily="34" charset="0"/>
                        <a:buNone/>
                      </a:pPr>
                      <a:endParaRPr lang="en-US" sz="1050" dirty="0" smtClean="0"/>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Privacy validation and remediation</a:t>
                      </a:r>
                    </a:p>
                  </a:txBody>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S4 Security Plan</a:t>
                      </a:r>
                    </a:p>
                    <a:p>
                      <a:pPr marL="117475" indent="-117475" algn="l" defTabSz="914400" rtl="0" eaLnBrk="1" latinLnBrk="0" hangingPunct="1">
                        <a:buFont typeface="Arial" pitchFamily="34" charset="0"/>
                        <a:buChar char="•"/>
                      </a:pPr>
                      <a:endParaRPr lang="en-US" sz="1050" kern="1200" dirty="0" smtClean="0">
                        <a:solidFill>
                          <a:schemeClr val="dk1"/>
                        </a:solidFill>
                        <a:latin typeface="+mn-lt"/>
                        <a:ea typeface="+mn-ea"/>
                        <a:cs typeface="+mn-cs"/>
                      </a:endParaRPr>
                    </a:p>
                    <a:p>
                      <a:pPr marL="117475" indent="-117475" algn="l" defTabSz="914400" rtl="0" eaLnBrk="1" latinLnBrk="0" hangingPunct="1">
                        <a:buFont typeface="Arial" pitchFamily="34" charset="0"/>
                        <a:buChar char="•"/>
                      </a:pPr>
                      <a:r>
                        <a:rPr lang="en-US" sz="1050" kern="1200" dirty="0" smtClean="0">
                          <a:solidFill>
                            <a:schemeClr val="dk1"/>
                          </a:solidFill>
                          <a:latin typeface="+mn-lt"/>
                          <a:ea typeface="+mn-ea"/>
                          <a:cs typeface="+mn-cs"/>
                        </a:rPr>
                        <a:t>Final security review</a:t>
                      </a:r>
                    </a:p>
                    <a:p>
                      <a:pPr marL="117475" indent="-117475">
                        <a:buFont typeface="Arial" pitchFamily="34" charset="0"/>
                        <a:buChar char="•"/>
                      </a:pPr>
                      <a:endParaRPr lang="en-US" sz="1050" dirty="0" smtClean="0"/>
                    </a:p>
                    <a:p>
                      <a:pPr marL="117475" indent="-117475">
                        <a:buFont typeface="Arial" pitchFamily="34" charset="0"/>
                        <a:buChar char="•"/>
                      </a:pPr>
                      <a:r>
                        <a:rPr lang="en-US" sz="1050" dirty="0" smtClean="0"/>
                        <a:t>Vulnerability scan</a:t>
                      </a:r>
                    </a:p>
                    <a:p>
                      <a:pPr marL="117475" indent="-117475">
                        <a:buFont typeface="Arial" pitchFamily="34" charset="0"/>
                        <a:buChar char="•"/>
                      </a:pPr>
                      <a:endParaRPr lang="en-US" sz="1050" dirty="0" smtClean="0"/>
                    </a:p>
                    <a:p>
                      <a:pPr marL="117475" indent="-117475">
                        <a:buFont typeface="Arial" pitchFamily="34" charset="0"/>
                        <a:buChar char="•"/>
                      </a:pPr>
                      <a:r>
                        <a:rPr lang="en-US" sz="1050" dirty="0" smtClean="0"/>
                        <a:t>Penetration test</a:t>
                      </a:r>
                    </a:p>
                    <a:p>
                      <a:pPr marL="117475" indent="-117475">
                        <a:buFont typeface="Arial" pitchFamily="34" charset="0"/>
                        <a:buChar char="•"/>
                      </a:pPr>
                      <a:endParaRPr lang="en-US" sz="1050" dirty="0" smtClean="0"/>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Open source licensing review</a:t>
                      </a:r>
                    </a:p>
                    <a:p>
                      <a:pPr marL="117475" indent="-117475">
                        <a:buFont typeface="Arial" pitchFamily="34" charset="0"/>
                        <a:buChar char="•"/>
                      </a:pPr>
                      <a:endParaRPr lang="en-US" sz="1050" dirty="0" smtClean="0"/>
                    </a:p>
                    <a:p>
                      <a:pPr marL="117475" indent="-117475">
                        <a:buFont typeface="Arial" pitchFamily="34" charset="0"/>
                        <a:buChar char="•"/>
                      </a:pPr>
                      <a:r>
                        <a:rPr lang="en-US" sz="1050" dirty="0" smtClean="0"/>
                        <a:t>Final privacy review</a:t>
                      </a:r>
                    </a:p>
                  </a:txBody>
                  <a:tcPr/>
                </a:tc>
                <a:tc>
                  <a:txBody>
                    <a:bodyPr/>
                    <a:lstStyle/>
                    <a:p>
                      <a:pPr marL="117475" indent="-117475">
                        <a:buFont typeface="Arial" pitchFamily="34" charset="0"/>
                        <a:buChar char="•"/>
                      </a:pPr>
                      <a:r>
                        <a:rPr lang="en-US" sz="1050" dirty="0" smtClean="0"/>
                        <a:t>External</a:t>
                      </a:r>
                      <a:r>
                        <a:rPr lang="en-US" sz="1050" baseline="0" dirty="0" smtClean="0"/>
                        <a:t> vulnerability disclosure response (PSIRT)</a:t>
                      </a:r>
                    </a:p>
                    <a:p>
                      <a:pPr marL="117475" indent="-117475">
                        <a:buFont typeface="Arial" pitchFamily="34" charset="0"/>
                        <a:buChar char="•"/>
                      </a:pPr>
                      <a:endParaRPr lang="en-US" sz="1050" baseline="0" dirty="0" smtClean="0"/>
                    </a:p>
                    <a:p>
                      <a:pPr marL="117475" indent="-117475">
                        <a:buFont typeface="Arial" pitchFamily="34" charset="0"/>
                        <a:buChar char="•"/>
                      </a:pPr>
                      <a:r>
                        <a:rPr lang="en-US" sz="1050" baseline="0" dirty="0" smtClean="0"/>
                        <a:t>Reviews by 3</a:t>
                      </a:r>
                      <a:r>
                        <a:rPr lang="en-US" sz="1050" baseline="30000" dirty="0" smtClean="0"/>
                        <a:t>rd</a:t>
                      </a:r>
                      <a:r>
                        <a:rPr lang="en-US" sz="1050" baseline="0" dirty="0" smtClean="0"/>
                        <a:t> party service contractors</a:t>
                      </a:r>
                    </a:p>
                    <a:p>
                      <a:pPr marL="117475" indent="-117475">
                        <a:buFont typeface="Arial" pitchFamily="34" charset="0"/>
                        <a:buNone/>
                      </a:pPr>
                      <a:endParaRPr lang="en-US" sz="1050" baseline="0" dirty="0" smtClean="0"/>
                    </a:p>
                    <a:p>
                      <a:pPr marL="117475" indent="-117475">
                        <a:buFont typeface="Arial" pitchFamily="34" charset="0"/>
                        <a:buChar char="•"/>
                      </a:pPr>
                      <a:r>
                        <a:rPr lang="en-US" sz="1050" baseline="0" dirty="0" smtClean="0"/>
                        <a:t>Post-release certifications</a:t>
                      </a:r>
                    </a:p>
                    <a:p>
                      <a:pPr marL="117475" indent="-117475">
                        <a:buFont typeface="Arial" pitchFamily="34" charset="0"/>
                        <a:buNone/>
                      </a:pPr>
                      <a:endParaRPr lang="en-US" sz="1050" baseline="0" dirty="0" smtClean="0"/>
                    </a:p>
                    <a:p>
                      <a:pPr marL="117475" indent="-117475">
                        <a:buFont typeface="Arial" pitchFamily="34" charset="0"/>
                        <a:buChar char="•"/>
                      </a:pPr>
                      <a:r>
                        <a:rPr lang="en-US" sz="1050" baseline="0" dirty="0" smtClean="0"/>
                        <a:t>Internal review for new product combinations or cloud deployment</a:t>
                      </a:r>
                    </a:p>
                    <a:p>
                      <a:pPr marL="117475" indent="-117475">
                        <a:buFont typeface="Arial" pitchFamily="34" charset="0"/>
                        <a:buNone/>
                      </a:pPr>
                      <a:endParaRPr lang="en-US" sz="1050" baseline="0" dirty="0" smtClean="0"/>
                    </a:p>
                    <a:p>
                      <a:pPr marL="117475" indent="-117475" algn="l" defTabSz="914400" rtl="0" eaLnBrk="1" latinLnBrk="0" hangingPunct="1">
                        <a:buFont typeface="Arial" pitchFamily="34" charset="0"/>
                        <a:buChar char="•"/>
                      </a:pPr>
                      <a:r>
                        <a:rPr lang="en-US" sz="1050" b="0" baseline="0" dirty="0" smtClean="0">
                          <a:solidFill>
                            <a:schemeClr val="tx1"/>
                          </a:solidFill>
                        </a:rPr>
                        <a:t>Security architectural </a:t>
                      </a:r>
                      <a:r>
                        <a:rPr lang="en-US" sz="1050" kern="1200" dirty="0" smtClean="0">
                          <a:solidFill>
                            <a:schemeClr val="dk1"/>
                          </a:solidFill>
                          <a:latin typeface="+mn-lt"/>
                          <a:ea typeface="+mn-ea"/>
                          <a:cs typeface="+mn-cs"/>
                        </a:rPr>
                        <a:t>reviews &amp; tool-based assessments of legacy and M&amp;A products</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129486"/>
              </p:ext>
            </p:extLst>
          </p:nvPr>
        </p:nvGraphicFramePr>
        <p:xfrm>
          <a:off x="313000" y="788903"/>
          <a:ext cx="8543833" cy="822960"/>
        </p:xfrm>
        <a:graphic>
          <a:graphicData uri="http://schemas.openxmlformats.org/drawingml/2006/table">
            <a:tbl>
              <a:tblPr firstRow="1" bandRow="1">
                <a:effectLst>
                  <a:innerShdw blurRad="114300">
                    <a:prstClr val="black"/>
                  </a:innerShdw>
                </a:effectLst>
                <a:tableStyleId>{5C22544A-7EE6-4342-B048-85BDC9FD1C3A}</a:tableStyleId>
              </a:tblPr>
              <a:tblGrid>
                <a:gridCol w="1662104"/>
                <a:gridCol w="1389888"/>
                <a:gridCol w="1302542"/>
                <a:gridCol w="1337481"/>
                <a:gridCol w="1310185"/>
                <a:gridCol w="1541633"/>
              </a:tblGrid>
              <a:tr h="249885">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5</a:t>
                      </a:r>
                      <a:endParaRPr lang="en-US" sz="1400" dirty="0"/>
                    </a:p>
                  </a:txBody>
                  <a:tcPr/>
                </a:tc>
              </a:tr>
              <a:tr h="376416">
                <a:tc>
                  <a:txBody>
                    <a:bodyPr/>
                    <a:lstStyle/>
                    <a:p>
                      <a:pPr algn="ctr"/>
                      <a:r>
                        <a:rPr lang="en-US" sz="1400" b="1" dirty="0" smtClean="0"/>
                        <a:t>Concept</a:t>
                      </a:r>
                      <a:endParaRPr lang="en-US" sz="1400" b="1" dirty="0"/>
                    </a:p>
                  </a:txBody>
                  <a:tcPr/>
                </a:tc>
                <a:tc>
                  <a:txBody>
                    <a:bodyPr/>
                    <a:lstStyle/>
                    <a:p>
                      <a:pPr algn="ctr"/>
                      <a:r>
                        <a:rPr lang="en-US" sz="1400" b="1" dirty="0" smtClean="0"/>
                        <a:t>Planning</a:t>
                      </a:r>
                      <a:endParaRPr lang="en-US" sz="1400" b="1" dirty="0"/>
                    </a:p>
                  </a:txBody>
                  <a:tcPr/>
                </a:tc>
                <a:tc>
                  <a:txBody>
                    <a:bodyPr/>
                    <a:lstStyle/>
                    <a:p>
                      <a:pPr algn="ctr"/>
                      <a:r>
                        <a:rPr lang="en-US" sz="1400" b="1" dirty="0" smtClean="0"/>
                        <a:t>Design &amp; Development</a:t>
                      </a:r>
                      <a:endParaRPr lang="en-US" sz="1400" b="1" dirty="0"/>
                    </a:p>
                  </a:txBody>
                  <a:tcPr/>
                </a:tc>
                <a:tc>
                  <a:txBody>
                    <a:bodyPr/>
                    <a:lstStyle/>
                    <a:p>
                      <a:pPr algn="ctr"/>
                      <a:r>
                        <a:rPr lang="en-US" sz="1400" b="1" dirty="0" smtClean="0"/>
                        <a:t>Readiness</a:t>
                      </a:r>
                      <a:endParaRPr lang="en-US" sz="1400" b="1" dirty="0"/>
                    </a:p>
                  </a:txBody>
                  <a:tcPr/>
                </a:tc>
                <a:tc>
                  <a:txBody>
                    <a:bodyPr/>
                    <a:lstStyle/>
                    <a:p>
                      <a:pPr algn="ctr"/>
                      <a:r>
                        <a:rPr lang="en-US" sz="1400" b="1" dirty="0" smtClean="0"/>
                        <a:t>Release &amp;</a:t>
                      </a:r>
                    </a:p>
                    <a:p>
                      <a:pPr algn="ctr"/>
                      <a:r>
                        <a:rPr lang="en-US" sz="1400" b="1" dirty="0" smtClean="0"/>
                        <a:t> Launch</a:t>
                      </a:r>
                      <a:endParaRPr lang="en-US" sz="1400" b="1" dirty="0"/>
                    </a:p>
                  </a:txBody>
                  <a:tcPr/>
                </a:tc>
                <a:tc>
                  <a:txBody>
                    <a:bodyPr/>
                    <a:lstStyle/>
                    <a:p>
                      <a:pPr algn="ctr"/>
                      <a:r>
                        <a:rPr lang="en-US" sz="1400" b="1" dirty="0" smtClean="0"/>
                        <a:t>Support &amp; Sustain</a:t>
                      </a:r>
                      <a:endParaRPr lang="en-US" sz="1400" b="1" dirty="0"/>
                    </a:p>
                  </a:txBody>
                  <a:tcPr/>
                </a:tc>
              </a:tr>
            </a:tbl>
          </a:graphicData>
        </a:graphic>
      </p:graphicFrame>
      <p:grpSp>
        <p:nvGrpSpPr>
          <p:cNvPr id="8" name="Group 7"/>
          <p:cNvGrpSpPr/>
          <p:nvPr/>
        </p:nvGrpSpPr>
        <p:grpSpPr>
          <a:xfrm>
            <a:off x="938849" y="1634049"/>
            <a:ext cx="7408446" cy="261537"/>
            <a:chOff x="938849" y="2125183"/>
            <a:chExt cx="7408446" cy="261537"/>
          </a:xfrm>
        </p:grpSpPr>
        <p:sp>
          <p:nvSpPr>
            <p:cNvPr id="18" name="Up Arrow 17"/>
            <p:cNvSpPr/>
            <p:nvPr/>
          </p:nvSpPr>
          <p:spPr bwMode="auto">
            <a:xfrm>
              <a:off x="938849" y="2132601"/>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9" name="Up Arrow 18"/>
            <p:cNvSpPr/>
            <p:nvPr/>
          </p:nvSpPr>
          <p:spPr bwMode="auto">
            <a:xfrm>
              <a:off x="2479548" y="2136199"/>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0" name="Up Arrow 19"/>
            <p:cNvSpPr/>
            <p:nvPr/>
          </p:nvSpPr>
          <p:spPr bwMode="auto">
            <a:xfrm>
              <a:off x="5111198" y="2134690"/>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1" name="Up Arrow 20"/>
            <p:cNvSpPr/>
            <p:nvPr/>
          </p:nvSpPr>
          <p:spPr bwMode="auto">
            <a:xfrm>
              <a:off x="6450613" y="2125183"/>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2" name="Up Arrow 21"/>
            <p:cNvSpPr/>
            <p:nvPr/>
          </p:nvSpPr>
          <p:spPr bwMode="auto">
            <a:xfrm>
              <a:off x="7908884" y="2131672"/>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3" name="Up Arrow 22"/>
            <p:cNvSpPr/>
            <p:nvPr/>
          </p:nvSpPr>
          <p:spPr bwMode="auto">
            <a:xfrm>
              <a:off x="3783314" y="2133181"/>
              <a:ext cx="438411" cy="250521"/>
            </a:xfrm>
            <a:prstGeom prst="up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grpSp>
      <p:sp>
        <p:nvSpPr>
          <p:cNvPr id="30" name="Oval 29"/>
          <p:cNvSpPr/>
          <p:nvPr/>
        </p:nvSpPr>
        <p:spPr bwMode="auto">
          <a:xfrm>
            <a:off x="7239000" y="2672683"/>
            <a:ext cx="1509006" cy="699712"/>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31" name="Oval 30"/>
          <p:cNvSpPr/>
          <p:nvPr/>
        </p:nvSpPr>
        <p:spPr bwMode="auto">
          <a:xfrm>
            <a:off x="1974046" y="3505200"/>
            <a:ext cx="1311593" cy="641042"/>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32" name="Oval 31"/>
          <p:cNvSpPr/>
          <p:nvPr/>
        </p:nvSpPr>
        <p:spPr bwMode="auto">
          <a:xfrm>
            <a:off x="3434731" y="3505200"/>
            <a:ext cx="1028782" cy="367682"/>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35" name="Oval 34"/>
          <p:cNvSpPr/>
          <p:nvPr/>
        </p:nvSpPr>
        <p:spPr bwMode="auto">
          <a:xfrm>
            <a:off x="4648200" y="4114800"/>
            <a:ext cx="1028782" cy="367682"/>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36" name="Slide Number Placeholder 3"/>
          <p:cNvSpPr>
            <a:spLocks noGrp="1"/>
          </p:cNvSpPr>
          <p:nvPr>
            <p:ph type="sldNum" sz="quarter" idx="10"/>
          </p:nvPr>
        </p:nvSpPr>
        <p:spPr>
          <a:xfrm>
            <a:off x="476250" y="6003925"/>
            <a:ext cx="465138" cy="457200"/>
          </a:xfrm>
        </p:spPr>
        <p:txBody>
          <a:bodyPr/>
          <a:lstStyle/>
          <a:p>
            <a:pPr>
              <a:defRPr/>
            </a:pPr>
            <a:fld id="{E0F9F956-84A8-4035-81A5-45AA598EB10D}" type="slidenum">
              <a:rPr lang="en-US" smtClean="0"/>
              <a:pPr>
                <a:defRPr/>
              </a:pPr>
              <a:t>9</a:t>
            </a:fld>
            <a:endParaRPr lang="en-US" dirty="0"/>
          </a:p>
        </p:txBody>
      </p:sp>
    </p:spTree>
    <p:extLst>
      <p:ext uri="{BB962C8B-B14F-4D97-AF65-F5344CB8AC3E}">
        <p14:creationId xmlns:p14="http://schemas.microsoft.com/office/powerpoint/2010/main" val="3946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200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20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2000"/>
                                  </p:stCondLst>
                                  <p:childTnLst>
                                    <p:set>
                                      <p:cBhvr>
                                        <p:cTn id="21" dur="1" fill="hold">
                                          <p:stCondLst>
                                            <p:cond delay="0"/>
                                          </p:stCondLst>
                                        </p:cTn>
                                        <p:tgtEl>
                                          <p:spTgt spid="35"/>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200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5" grpId="0" animBg="1"/>
    </p:bldLst>
  </p:timing>
</p:sld>
</file>

<file path=ppt/theme/theme1.xml><?xml version="1.0" encoding="utf-8"?>
<a:theme xmlns:a="http://schemas.openxmlformats.org/drawingml/2006/main" name="ISSA PPT Template - Sept 2010">
  <a:themeElements>
    <a:clrScheme name="ISSA Color Theme">
      <a:dk1>
        <a:srgbClr val="000000"/>
      </a:dk1>
      <a:lt1>
        <a:srgbClr val="FFFFFF"/>
      </a:lt1>
      <a:dk2>
        <a:srgbClr val="0F4A71"/>
      </a:dk2>
      <a:lt2>
        <a:srgbClr val="FFFFFF"/>
      </a:lt2>
      <a:accent1>
        <a:srgbClr val="D2901C"/>
      </a:accent1>
      <a:accent2>
        <a:srgbClr val="B5432F"/>
      </a:accent2>
      <a:accent3>
        <a:srgbClr val="FFFFFF"/>
      </a:accent3>
      <a:accent4>
        <a:srgbClr val="000000"/>
      </a:accent4>
      <a:accent5>
        <a:srgbClr val="3B7B59"/>
      </a:accent5>
      <a:accent6>
        <a:srgbClr val="4B3E8B"/>
      </a:accent6>
      <a:hlink>
        <a:srgbClr val="E0C108"/>
      </a:hlink>
      <a:folHlink>
        <a:srgbClr val="7CB7D9"/>
      </a:folHlink>
    </a:clrScheme>
    <a:fontScheme name="EYC - spec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EYC - speci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YC - speci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YC - speci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YC - speci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YC - speci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YC - speci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YC - speci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gs0 xmlns="a5a376b7-29bb-40cb-bd72-71b72409fa83" xsi:nil="true"/>
    <Tags xmlns="a5a376b7-29bb-40cb-bd72-71b72409fa83" xsi:nil="true"/>
    <_dlc_DocId xmlns="a25eb575-ca08-496c-bb5f-c13535f54cb9">PSG131204-2-15889</_dlc_DocId>
    <_dlc_DocIdUrl xmlns="a25eb575-ca08-496c-bb5f-c13535f54cb9">
      <Url>http://2010.corp.mcafee.com/sites/psg/_layouts/DocIdRedir.aspx?ID=PSG131204-2-15889</Url>
      <Description>PSG131204-2-15889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8F78E93E783A542A8532D1FB42BA614" ma:contentTypeVersion="3" ma:contentTypeDescription="Create a new document." ma:contentTypeScope="" ma:versionID="820471f93b3f9c7025330a570a5c1bff">
  <xsd:schema xmlns:xsd="http://www.w3.org/2001/XMLSchema" xmlns:xs="http://www.w3.org/2001/XMLSchema" xmlns:p="http://schemas.microsoft.com/office/2006/metadata/properties" xmlns:ns2="a25eb575-ca08-496c-bb5f-c13535f54cb9" xmlns:ns3="a5a376b7-29bb-40cb-bd72-71b72409fa83" targetNamespace="http://schemas.microsoft.com/office/2006/metadata/properties" ma:root="true" ma:fieldsID="3d7bc6d0f53d3179ad48753e159790f6" ns2:_="" ns3:_="">
    <xsd:import namespace="a25eb575-ca08-496c-bb5f-c13535f54cb9"/>
    <xsd:import namespace="a5a376b7-29bb-40cb-bd72-71b72409fa83"/>
    <xsd:element name="properties">
      <xsd:complexType>
        <xsd:sequence>
          <xsd:element name="documentManagement">
            <xsd:complexType>
              <xsd:all>
                <xsd:element ref="ns2:_dlc_DocId" minOccurs="0"/>
                <xsd:element ref="ns2:_dlc_DocIdUrl" minOccurs="0"/>
                <xsd:element ref="ns2:_dlc_DocIdPersistId" minOccurs="0"/>
                <xsd:element ref="ns3:Tags" minOccurs="0"/>
                <xsd:element ref="ns3:Tag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eb575-ca08-496c-bb5f-c13535f54c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a376b7-29bb-40cb-bd72-71b72409fa83" elementFormDefault="qualified">
    <xsd:import namespace="http://schemas.microsoft.com/office/2006/documentManagement/types"/>
    <xsd:import namespace="http://schemas.microsoft.com/office/infopath/2007/PartnerControls"/>
    <xsd:element name="Tags" ma:index="11" nillable="true" ma:displayName="Tags" ma:internalName="Tags">
      <xsd:simpleType>
        <xsd:restriction base="dms:Note">
          <xsd:maxLength value="255"/>
        </xsd:restriction>
      </xsd:simpleType>
    </xsd:element>
    <xsd:element name="Tags0" ma:index="12" nillable="true" ma:displayName="Tags" ma:internalName="Tag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FDF77-0FE6-47EC-8A32-B4164CDEC4F3}"/>
</file>

<file path=customXml/itemProps2.xml><?xml version="1.0" encoding="utf-8"?>
<ds:datastoreItem xmlns:ds="http://schemas.openxmlformats.org/officeDocument/2006/customXml" ds:itemID="{90A8A475-9790-4061-B094-B4877B3616FE}"/>
</file>

<file path=customXml/itemProps3.xml><?xml version="1.0" encoding="utf-8"?>
<ds:datastoreItem xmlns:ds="http://schemas.openxmlformats.org/officeDocument/2006/customXml" ds:itemID="{F640FABA-EE8C-47CB-BED5-CF53A7AA7C72}"/>
</file>

<file path=customXml/itemProps4.xml><?xml version="1.0" encoding="utf-8"?>
<ds:datastoreItem xmlns:ds="http://schemas.openxmlformats.org/officeDocument/2006/customXml" ds:itemID="{E42318F4-C0C7-43A0-B986-2633FB6E24E0}"/>
</file>

<file path=docProps/app.xml><?xml version="1.0" encoding="utf-8"?>
<Properties xmlns="http://schemas.openxmlformats.org/officeDocument/2006/extended-properties" xmlns:vt="http://schemas.openxmlformats.org/officeDocument/2006/docPropsVTypes">
  <Template/>
  <TotalTime>0</TotalTime>
  <Words>2270</Words>
  <Application>Microsoft Office PowerPoint</Application>
  <PresentationFormat>On-screen Show (4:3)</PresentationFormat>
  <Paragraphs>615</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ISSA PPT Template - Sept 2010</vt:lpstr>
      <vt:lpstr>PowerPoint Presentation</vt:lpstr>
      <vt:lpstr>Introduction</vt:lpstr>
      <vt:lpstr>Agenda</vt:lpstr>
      <vt:lpstr>What is Product Security?</vt:lpstr>
      <vt:lpstr>What is Product Security? (cont.)</vt:lpstr>
      <vt:lpstr>Product Security vs. Marathons</vt:lpstr>
      <vt:lpstr>Running Analogy – Marathon Maniac</vt:lpstr>
      <vt:lpstr>Running Analogy – Course Map</vt:lpstr>
      <vt:lpstr>Secure Development Lifecycle (SDL)</vt:lpstr>
      <vt:lpstr>Other Popular SDLs</vt:lpstr>
      <vt:lpstr>Running Analogy – Types of Runners</vt:lpstr>
      <vt:lpstr>People</vt:lpstr>
      <vt:lpstr>Product Security Organization</vt:lpstr>
      <vt:lpstr>Product Security Champion Staffing</vt:lpstr>
      <vt:lpstr>Product Security Champion Qualifications</vt:lpstr>
      <vt:lpstr>Product Security Champion Responsibilities</vt:lpstr>
      <vt:lpstr>Running Analogy – Process</vt:lpstr>
      <vt:lpstr>Process</vt:lpstr>
      <vt:lpstr>You Made Your Bed, Now Sleep In It</vt:lpstr>
      <vt:lpstr>Level of Effort</vt:lpstr>
      <vt:lpstr>Running Analogy – Technology</vt:lpstr>
      <vt:lpstr>Technology (Tools)</vt:lpstr>
      <vt:lpstr>Technology (cont.)</vt:lpstr>
      <vt:lpstr>Running Analogy – Goals &amp; Metrics</vt:lpstr>
      <vt:lpstr>Running Analogy – Metrics</vt:lpstr>
      <vt:lpstr>Metrics using MS Office</vt:lpstr>
      <vt:lpstr>PSIRT Tracking Database</vt:lpstr>
      <vt:lpstr>Metrics – Heat Maps (cont.)</vt:lpstr>
      <vt:lpstr>Metrics – Heat Maps</vt:lpstr>
      <vt:lpstr>Metrics – Reason for Security Reviews</vt:lpstr>
      <vt:lpstr>Harold’s Product Security  Metrics Maturity Model</vt:lpstr>
      <vt:lpstr>What Makes This Program So Lean?</vt:lpstr>
      <vt:lpstr>Wish I Had Known (Tips)</vt:lpstr>
      <vt:lpstr>Running Analogy – The Reward</vt:lpstr>
      <vt:lpstr>The Punishment Without …</vt:lpstr>
      <vt:lpstr>Recommended Reading List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2010-09-07T15:38:43Z</dcterms:created>
  <dcterms:modified xsi:type="dcterms:W3CDTF">2013-11-06T16:50:42Z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0x01010098F78E93E783A542A8532D1FB42BA614</vt:lpwstr>
  </property>
  <property fmtid="{D5CDD505-2E9C-101B-9397-08002B2CF9AE}" pid="3" name="_dlc_DocIdItemGuid">
    <vt:lpwstr>d1e95d1a-8855-437e-b52a-6701ed72a067</vt:lpwstr>
  </property>
</Properties>
</file>